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2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Lst>
  <p:sldSz cx="9144000" cy="5143500" type="screen16x9"/>
  <p:notesSz cx="6858000" cy="9144000"/>
  <p:embeddedFontLst>
    <p:embeddedFont>
      <p:font typeface="Hepta Slab" pitchFamily="2" charset="77"/>
      <p:regular r:id="rId28"/>
      <p:bold r:id="rId29"/>
    </p:embeddedFont>
    <p:embeddedFont>
      <p:font typeface="Montserrat" pitchFamily="2" charset="77"/>
      <p:regular r:id="rId30"/>
      <p:bold r:id="rId31"/>
      <p:italic r:id="rId32"/>
      <p:boldItalic r:id="rId33"/>
    </p:embeddedFont>
    <p:embeddedFont>
      <p:font typeface="Montserrat Medium" panose="020F0502020204030204" pitchFamily="34" charset="0"/>
      <p:regular r:id="rId34"/>
      <p:bold r:id="rId35"/>
      <p:italic r:id="rId36"/>
      <p:boldItalic r:id="rId37"/>
    </p:embeddedFont>
    <p:embeddedFont>
      <p:font typeface="Open Sans" panose="020B0606030504020204" pitchFamily="34" charset="0"/>
      <p:regular r:id="rId38"/>
      <p:bold r:id="rId39"/>
      <p:italic r:id="rId40"/>
      <p:boldItalic r:id="rId41"/>
    </p:embeddedFont>
    <p:embeddedFont>
      <p:font typeface="Open Sans Medium" pitchFamily="2"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0" roundtripDataSignature="AMtx7mjgXAwjqHl7SmxJQgMHL3ZzW7g8L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FC63BF-400E-40E1-8439-FFCC447001B8}">
  <a:tblStyle styleId="{90FC63BF-400E-40E1-8439-FFCC447001B8}" styleName="Table_0">
    <a:wholeTbl>
      <a:tcTxStyle b="off" i="off">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28"/>
  </p:normalViewPr>
  <p:slideViewPr>
    <p:cSldViewPr snapToGrid="0">
      <p:cViewPr varScale="1">
        <p:scale>
          <a:sx n="159" d="100"/>
          <a:sy n="159" d="100"/>
        </p:scale>
        <p:origin x="280"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font" Target="fonts/font15.fntdata"/><Relationship Id="rId50" Type="http://customschemas.google.com/relationships/presentationmetadata" Target="meta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2.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20" Type="http://schemas.openxmlformats.org/officeDocument/2006/relationships/slide" Target="slides/slide18.xml"/><Relationship Id="rId41" Type="http://schemas.openxmlformats.org/officeDocument/2006/relationships/font" Target="fonts/font14.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 name="Google Shape;18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600"/>
              <a:t>Spider silk is one of the strongest materials on the planet–matching the properties of steel and kevlar. There are many other possible applications for this synthetic spider silk aside from clothing, including artificial tendons or ligaments, surgical thread, contact lenses, and body armor. However, spiders can’t be farmed like silkworms, so there is currently no efficient method of producing large quantities of spider silk.</a:t>
            </a:r>
            <a:endParaRPr sz="16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600"/>
              <a:t>Animal agriculture is a leading contributor to climate change. Changing diets from animal protein to plant protein would lead to a dramatic reduction in greenhouse gas emissions.Heme is the only ingredient in the impossible burger that is made by microbes. Other key ingredients in the impossible burger are protein from soy, fat from sunflower and coconut oils, and binders that help hold it together. </a:t>
            </a:r>
            <a:endParaRPr sz="16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 name="Google Shape;21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 name="Google Shape;271;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8" name="Google Shape;278;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a1f3784b5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4" name="Google Shape;284;g1a1f3784b5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Google Shape;10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 name="Google Shape;290;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5" name="Google Shape;295;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4" name="Google Shape;30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0" name="Google Shape;31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6" name="Google Shape;316;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 name="Google Shape;10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 name="Google Shape;12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 name="Google Shape;12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600"/>
              <a:t>Most dyes and pigments are made from petroleum or coal and thus contribute to climate change. </a:t>
            </a:r>
            <a:endParaRPr sz="16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600"/>
              <a:t>Sharks play an important role in marine ecosystems, and many shark species are threatened with extinction. Amyris has many different beauty and health products marketed under different brands.</a:t>
            </a:r>
            <a:endParaRPr sz="16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600"/>
              <a:t>While it is not clear that polyurethane made from algae oil is more sustainable than traditional methods, developing processes for making materials from algae could help transition the economy away from the use of fossil fuels.Polyurethane is one of the most widely used materials in the world. It has applications in areas ranging from medical devices to clothing to appliances to cars.</a:t>
            </a:r>
            <a:endParaRPr sz="16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600"/>
              <a:t>Chemical fertilizers are often over-applied to fields, which leads to huge algae blooms and “dead zones” when they are rinsed into lakes and seas. Making fertilizer in soil could avoid this problem. Producing chemical fertilizers is a very energy intensive process, accounting for 1% of total global energy consumption.</a:t>
            </a:r>
            <a:endParaRPr sz="16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3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3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4"/>
        <p:cNvGrpSpPr/>
        <p:nvPr/>
      </p:nvGrpSpPr>
      <p:grpSpPr>
        <a:xfrm>
          <a:off x="0" y="0"/>
          <a:ext cx="0" cy="0"/>
          <a:chOff x="0" y="0"/>
          <a:chExt cx="0" cy="0"/>
        </a:xfrm>
      </p:grpSpPr>
      <p:sp>
        <p:nvSpPr>
          <p:cNvPr id="55" name="Google Shape;55;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6" name="Google Shape;56;p2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57" name="Google Shape;57;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8"/>
        <p:cNvGrpSpPr/>
        <p:nvPr/>
      </p:nvGrpSpPr>
      <p:grpSpPr>
        <a:xfrm>
          <a:off x="0" y="0"/>
          <a:ext cx="0" cy="0"/>
          <a:chOff x="0" y="0"/>
          <a:chExt cx="0" cy="0"/>
        </a:xfrm>
      </p:grpSpPr>
      <p:sp>
        <p:nvSpPr>
          <p:cNvPr id="59" name="Google Shape;59;p39"/>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60" name="Google Shape;60;p39"/>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61" name="Google Shape;61;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
        <p:cNvGrpSpPr/>
        <p:nvPr/>
      </p:nvGrpSpPr>
      <p:grpSpPr>
        <a:xfrm>
          <a:off x="0" y="0"/>
          <a:ext cx="0" cy="0"/>
          <a:chOff x="0" y="0"/>
          <a:chExt cx="0" cy="0"/>
        </a:xfrm>
      </p:grpSpPr>
      <p:sp>
        <p:nvSpPr>
          <p:cNvPr id="63" name="Google Shape;63;p4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64" name="Google Shape;64;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7" name="Google Shape;67;p4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68" name="Google Shape;68;p4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69" name="Google Shape;69;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2" name="Google Shape;72;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4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75" name="Google Shape;75;p4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76" name="Google Shape;76;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4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79" name="Google Shape;79;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4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4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83" name="Google Shape;83;p4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4" name="Google Shape;84;p4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85" name="Google Shape;85;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2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5" name="Google Shape;15;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4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88" name="Google Shape;88;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4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1" name="Google Shape;91;p4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92" name="Google Shape;92;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 name="Google Shape;18;p3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9" name="Google Shape;19;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3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3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3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3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3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3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3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3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3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3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3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2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video" Target="https://www.youtube.com/embed/j_UP2Gnnmfk?feature=oembed" TargetMode="External"/><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video" Target="https://www.youtube.com/embed/yggfuY0PmKc?feature=oembed" TargetMode="External"/><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video" Target="https://www.youtube.com/embed/Ei9UpzDhoTQ?feature=oembed" TargetMode="External"/><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xml"/><Relationship Id="rId1" Type="http://schemas.openxmlformats.org/officeDocument/2006/relationships/video" Target="https://www.youtube.com/embed/RXVGqwnWVXk?feature=oembed" TargetMode="External"/><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video" Target="https://www.youtube.com/embed/gq2DZB6N6Tg?feature=oembed" TargetMode="External"/><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6.jp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3.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
          <p:cNvSpPr txBox="1"/>
          <p:nvPr/>
        </p:nvSpPr>
        <p:spPr>
          <a:xfrm>
            <a:off x="123725" y="860550"/>
            <a:ext cx="8858400" cy="20526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rgbClr val="000000"/>
              </a:buClr>
              <a:buSzPts val="5200"/>
              <a:buFont typeface="Arial"/>
              <a:buNone/>
            </a:pPr>
            <a:r>
              <a:rPr lang="en" sz="5200" b="1" i="0" u="none" strike="noStrike" cap="none">
                <a:solidFill>
                  <a:srgbClr val="008375"/>
                </a:solidFill>
                <a:latin typeface="Montserrat"/>
                <a:ea typeface="Montserrat"/>
                <a:cs typeface="Montserrat"/>
                <a:sym typeface="Montserrat"/>
              </a:rPr>
              <a:t>Exploring Biotechnology</a:t>
            </a:r>
            <a:endParaRPr sz="5200" b="1" i="0" u="none" strike="noStrike" cap="none">
              <a:solidFill>
                <a:srgbClr val="008375"/>
              </a:solidFill>
              <a:latin typeface="Montserrat"/>
              <a:ea typeface="Montserrat"/>
              <a:cs typeface="Montserrat"/>
              <a:sym typeface="Montserrat"/>
            </a:endParaRPr>
          </a:p>
        </p:txBody>
      </p:sp>
      <p:sp>
        <p:nvSpPr>
          <p:cNvPr id="100" name="Google Shape;100;p1"/>
          <p:cNvSpPr txBox="1"/>
          <p:nvPr/>
        </p:nvSpPr>
        <p:spPr>
          <a:xfrm>
            <a:off x="311700" y="2986525"/>
            <a:ext cx="8520600" cy="792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 sz="2800" b="0" i="0" u="none" strike="noStrike" cap="none">
                <a:solidFill>
                  <a:srgbClr val="000000"/>
                </a:solidFill>
                <a:latin typeface="Montserrat Medium"/>
                <a:ea typeface="Montserrat Medium"/>
                <a:cs typeface="Montserrat Medium"/>
                <a:sym typeface="Montserrat Medium"/>
              </a:rPr>
              <a:t>Projections</a:t>
            </a:r>
            <a:endParaRPr sz="2800" b="0" i="0" u="none" strike="noStrike" cap="none">
              <a:solidFill>
                <a:srgbClr val="000000"/>
              </a:solidFill>
              <a:latin typeface="Montserrat Medium"/>
              <a:ea typeface="Montserrat Medium"/>
              <a:cs typeface="Montserrat Medium"/>
              <a:sym typeface="Montserrat Medium"/>
            </a:endParaRPr>
          </a:p>
        </p:txBody>
      </p:sp>
      <p:cxnSp>
        <p:nvCxnSpPr>
          <p:cNvPr id="101" name="Google Shape;101;p1"/>
          <p:cNvCxnSpPr/>
          <p:nvPr/>
        </p:nvCxnSpPr>
        <p:spPr>
          <a:xfrm>
            <a:off x="1095725" y="1886850"/>
            <a:ext cx="6914400" cy="0"/>
          </a:xfrm>
          <a:prstGeom prst="straightConnector1">
            <a:avLst/>
          </a:prstGeom>
          <a:noFill/>
          <a:ln w="76200" cap="flat" cmpd="sng">
            <a:solidFill>
              <a:srgbClr val="2E3496"/>
            </a:solidFill>
            <a:prstDash val="solid"/>
            <a:round/>
            <a:headEnd type="none" w="sm" len="sm"/>
            <a:tailEnd type="none" w="sm" len="sm"/>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0"/>
          <p:cNvSpPr txBox="1"/>
          <p:nvPr/>
        </p:nvSpPr>
        <p:spPr>
          <a:xfrm>
            <a:off x="6131750" y="4784750"/>
            <a:ext cx="3240900" cy="444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rgbClr val="000000"/>
                </a:solidFill>
                <a:highlight>
                  <a:srgbClr val="FFFFFF"/>
                </a:highlight>
                <a:latin typeface="Arial"/>
                <a:ea typeface="Arial"/>
                <a:cs typeface="Arial"/>
                <a:sym typeface="Arial"/>
              </a:rPr>
              <a:t>© 2022 by The Regents of the University of California. </a:t>
            </a:r>
            <a:endParaRPr sz="900" b="0" i="0" u="none" strike="noStrike" cap="none">
              <a:solidFill>
                <a:srgbClr val="000000"/>
              </a:solidFill>
              <a:highlight>
                <a:srgbClr val="FFFFFF"/>
              </a:highlight>
              <a:latin typeface="Arial"/>
              <a:ea typeface="Arial"/>
              <a:cs typeface="Arial"/>
              <a:sym typeface="Arial"/>
            </a:endParaRPr>
          </a:p>
          <a:p>
            <a:pPr marL="0" marR="0" lvl="0" indent="0" algn="l" rtl="0">
              <a:lnSpc>
                <a:spcPct val="100000"/>
              </a:lnSpc>
              <a:spcBef>
                <a:spcPts val="2300"/>
              </a:spcBef>
              <a:spcAft>
                <a:spcPts val="0"/>
              </a:spcAft>
              <a:buClr>
                <a:srgbClr val="000000"/>
              </a:buClr>
              <a:buSzPts val="1000"/>
              <a:buFont typeface="Arial"/>
              <a:buNone/>
            </a:pPr>
            <a:endParaRPr sz="1000" b="0" i="0" u="none" strike="noStrike" cap="none">
              <a:solidFill>
                <a:srgbClr val="000000"/>
              </a:solidFill>
              <a:highlight>
                <a:srgbClr val="FFFFFF"/>
              </a:highlight>
              <a:latin typeface="Arial"/>
              <a:ea typeface="Arial"/>
              <a:cs typeface="Arial"/>
              <a:sym typeface="Arial"/>
            </a:endParaRPr>
          </a:p>
        </p:txBody>
      </p:sp>
      <p:sp>
        <p:nvSpPr>
          <p:cNvPr id="189" name="Google Shape;189;p10"/>
          <p:cNvSpPr txBox="1">
            <a:spLocks noGrp="1"/>
          </p:cNvSpPr>
          <p:nvPr>
            <p:ph type="title"/>
          </p:nvPr>
        </p:nvSpPr>
        <p:spPr>
          <a:xfrm>
            <a:off x="164875" y="82825"/>
            <a:ext cx="86868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0336E6"/>
                </a:solidFill>
                <a:latin typeface="Montserrat"/>
                <a:ea typeface="Montserrat"/>
                <a:cs typeface="Montserrat"/>
                <a:sym typeface="Montserrat"/>
              </a:rPr>
              <a:t>1.2G Microbes can make: Fabrics</a:t>
            </a:r>
            <a:endParaRPr b="1">
              <a:solidFill>
                <a:srgbClr val="0336E6"/>
              </a:solidFill>
              <a:latin typeface="Montserrat"/>
              <a:ea typeface="Montserrat"/>
              <a:cs typeface="Montserrat"/>
              <a:sym typeface="Montserrat"/>
            </a:endParaRPr>
          </a:p>
        </p:txBody>
      </p:sp>
      <p:sp>
        <p:nvSpPr>
          <p:cNvPr id="190" name="Google Shape;190;p10"/>
          <p:cNvSpPr txBox="1"/>
          <p:nvPr/>
        </p:nvSpPr>
        <p:spPr>
          <a:xfrm>
            <a:off x="164875" y="655525"/>
            <a:ext cx="8034900" cy="146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Open Sans"/>
                <a:ea typeface="Open Sans"/>
                <a:cs typeface="Open Sans"/>
                <a:sym typeface="Open Sans"/>
              </a:rPr>
              <a:t>Company:</a:t>
            </a:r>
            <a:r>
              <a:rPr lang="en" sz="1600" b="0" i="0" u="none" strike="noStrike" cap="none">
                <a:solidFill>
                  <a:srgbClr val="000000"/>
                </a:solidFill>
                <a:latin typeface="Open Sans"/>
                <a:ea typeface="Open Sans"/>
                <a:cs typeface="Open Sans"/>
                <a:sym typeface="Open Sans"/>
              </a:rPr>
              <a:t> Spiber</a:t>
            </a:r>
            <a:endParaRPr sz="1600" b="0" i="0" u="none" strike="noStrike" cap="none">
              <a:solidFill>
                <a:srgbClr val="000000"/>
              </a:solidFill>
              <a:latin typeface="Open Sans"/>
              <a:ea typeface="Open Sans"/>
              <a:cs typeface="Open Sans"/>
              <a:sym typeface="Open Sans"/>
            </a:endParaRPr>
          </a:p>
          <a:p>
            <a:pPr marL="0" marR="0" lvl="0" indent="0" algn="l" rtl="0">
              <a:lnSpc>
                <a:spcPct val="100000"/>
              </a:lnSpc>
              <a:spcBef>
                <a:spcPts val="1000"/>
              </a:spcBef>
              <a:spcAft>
                <a:spcPts val="0"/>
              </a:spcAft>
              <a:buClr>
                <a:srgbClr val="000000"/>
              </a:buClr>
              <a:buSzPts val="1600"/>
              <a:buFont typeface="Arial"/>
              <a:buNone/>
            </a:pPr>
            <a:r>
              <a:rPr lang="en" sz="1600" b="1" i="0" u="none" strike="noStrike" cap="none">
                <a:solidFill>
                  <a:srgbClr val="000000"/>
                </a:solidFill>
                <a:latin typeface="Open Sans"/>
                <a:ea typeface="Open Sans"/>
                <a:cs typeface="Open Sans"/>
                <a:sym typeface="Open Sans"/>
              </a:rPr>
              <a:t>Location:</a:t>
            </a:r>
            <a:r>
              <a:rPr lang="en" sz="1600" b="0" i="0" u="none" strike="noStrike" cap="none">
                <a:solidFill>
                  <a:srgbClr val="000000"/>
                </a:solidFill>
                <a:latin typeface="Open Sans"/>
                <a:ea typeface="Open Sans"/>
                <a:cs typeface="Open Sans"/>
                <a:sym typeface="Open Sans"/>
              </a:rPr>
              <a:t> Yamagata, Japan</a:t>
            </a:r>
            <a:endParaRPr sz="1600" b="0" i="0" u="none" strike="noStrike" cap="none">
              <a:solidFill>
                <a:srgbClr val="000000"/>
              </a:solidFill>
              <a:latin typeface="Open Sans"/>
              <a:ea typeface="Open Sans"/>
              <a:cs typeface="Open Sans"/>
              <a:sym typeface="Open Sans"/>
            </a:endParaRPr>
          </a:p>
          <a:p>
            <a:pPr marL="0" marR="0" lvl="0" indent="0" algn="l" rtl="0">
              <a:lnSpc>
                <a:spcPct val="115000"/>
              </a:lnSpc>
              <a:spcBef>
                <a:spcPts val="1000"/>
              </a:spcBef>
              <a:spcAft>
                <a:spcPts val="1000"/>
              </a:spcAft>
              <a:buClr>
                <a:srgbClr val="000000"/>
              </a:buClr>
              <a:buSzPts val="1600"/>
              <a:buFont typeface="Arial"/>
              <a:buNone/>
            </a:pPr>
            <a:r>
              <a:rPr lang="en" sz="1600" b="1" i="0" u="none" strike="noStrike" cap="none">
                <a:solidFill>
                  <a:srgbClr val="000000"/>
                </a:solidFill>
                <a:latin typeface="Open Sans"/>
                <a:ea typeface="Open Sans"/>
                <a:cs typeface="Open Sans"/>
                <a:sym typeface="Open Sans"/>
              </a:rPr>
              <a:t>Summary:</a:t>
            </a:r>
            <a:r>
              <a:rPr lang="en" sz="1600" b="0" i="0" u="none" strike="noStrike" cap="none">
                <a:solidFill>
                  <a:srgbClr val="000000"/>
                </a:solidFill>
                <a:latin typeface="Open Sans"/>
                <a:ea typeface="Open Sans"/>
                <a:cs typeface="Open Sans"/>
                <a:sym typeface="Open Sans"/>
              </a:rPr>
              <a:t> Spiber engineers yeast and bacteria that can produce spider silk proteins for specialty fabrics and clothing. </a:t>
            </a:r>
            <a:endParaRPr sz="1600" b="0" i="0" u="none" strike="noStrike" cap="none">
              <a:solidFill>
                <a:srgbClr val="000000"/>
              </a:solidFill>
              <a:latin typeface="Open Sans"/>
              <a:ea typeface="Open Sans"/>
              <a:cs typeface="Open Sans"/>
              <a:sym typeface="Open Sans"/>
            </a:endParaRPr>
          </a:p>
        </p:txBody>
      </p:sp>
      <p:pic>
        <p:nvPicPr>
          <p:cNvPr id="191" name="Google Shape;191;p10"/>
          <p:cNvPicPr preferRelativeResize="0"/>
          <p:nvPr/>
        </p:nvPicPr>
        <p:blipFill rotWithShape="1">
          <a:blip r:embed="rId3">
            <a:alphaModFix/>
          </a:blip>
          <a:srcRect/>
          <a:stretch/>
        </p:blipFill>
        <p:spPr>
          <a:xfrm>
            <a:off x="6291800" y="642400"/>
            <a:ext cx="2676748" cy="646900"/>
          </a:xfrm>
          <a:prstGeom prst="rect">
            <a:avLst/>
          </a:prstGeom>
          <a:noFill/>
          <a:ln>
            <a:noFill/>
          </a:ln>
        </p:spPr>
      </p:pic>
      <p:pic>
        <p:nvPicPr>
          <p:cNvPr id="192" name="Google Shape;192;p10"/>
          <p:cNvPicPr preferRelativeResize="0"/>
          <p:nvPr/>
        </p:nvPicPr>
        <p:blipFill rotWithShape="1">
          <a:blip r:embed="rId4">
            <a:alphaModFix/>
          </a:blip>
          <a:srcRect l="4462" r="52978"/>
          <a:stretch/>
        </p:blipFill>
        <p:spPr>
          <a:xfrm>
            <a:off x="164875" y="2571750"/>
            <a:ext cx="1715441" cy="2330414"/>
          </a:xfrm>
          <a:prstGeom prst="rect">
            <a:avLst/>
          </a:prstGeom>
          <a:noFill/>
          <a:ln>
            <a:noFill/>
          </a:ln>
        </p:spPr>
      </p:pic>
      <p:pic>
        <p:nvPicPr>
          <p:cNvPr id="193" name="Google Shape;193;p10"/>
          <p:cNvPicPr preferRelativeResize="0"/>
          <p:nvPr/>
        </p:nvPicPr>
        <p:blipFill rotWithShape="1">
          <a:blip r:embed="rId5">
            <a:alphaModFix/>
          </a:blip>
          <a:srcRect l="11625" r="11128"/>
          <a:stretch/>
        </p:blipFill>
        <p:spPr>
          <a:xfrm>
            <a:off x="2559065" y="2562712"/>
            <a:ext cx="2266834" cy="2348499"/>
          </a:xfrm>
          <a:prstGeom prst="rect">
            <a:avLst/>
          </a:prstGeom>
          <a:noFill/>
          <a:ln>
            <a:noFill/>
          </a:ln>
        </p:spPr>
      </p:pic>
      <p:pic>
        <p:nvPicPr>
          <p:cNvPr id="194" name="Google Shape;194;p10"/>
          <p:cNvPicPr preferRelativeResize="0"/>
          <p:nvPr/>
        </p:nvPicPr>
        <p:blipFill rotWithShape="1">
          <a:blip r:embed="rId6">
            <a:alphaModFix/>
          </a:blip>
          <a:srcRect/>
          <a:stretch/>
        </p:blipFill>
        <p:spPr>
          <a:xfrm>
            <a:off x="5852849" y="2661200"/>
            <a:ext cx="2998825" cy="199872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1"/>
          <p:cNvSpPr txBox="1"/>
          <p:nvPr/>
        </p:nvSpPr>
        <p:spPr>
          <a:xfrm>
            <a:off x="6131750" y="4784750"/>
            <a:ext cx="3240900" cy="444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rgbClr val="000000"/>
                </a:solidFill>
                <a:highlight>
                  <a:srgbClr val="FFFFFF"/>
                </a:highlight>
                <a:latin typeface="Arial"/>
                <a:ea typeface="Arial"/>
                <a:cs typeface="Arial"/>
                <a:sym typeface="Arial"/>
              </a:rPr>
              <a:t>© 2022 by The Regents of the University of California. </a:t>
            </a:r>
            <a:endParaRPr sz="900" b="0" i="0" u="none" strike="noStrike" cap="none">
              <a:solidFill>
                <a:srgbClr val="000000"/>
              </a:solidFill>
              <a:highlight>
                <a:srgbClr val="FFFFFF"/>
              </a:highlight>
              <a:latin typeface="Arial"/>
              <a:ea typeface="Arial"/>
              <a:cs typeface="Arial"/>
              <a:sym typeface="Arial"/>
            </a:endParaRPr>
          </a:p>
          <a:p>
            <a:pPr marL="0" marR="0" lvl="0" indent="0" algn="l" rtl="0">
              <a:lnSpc>
                <a:spcPct val="100000"/>
              </a:lnSpc>
              <a:spcBef>
                <a:spcPts val="2300"/>
              </a:spcBef>
              <a:spcAft>
                <a:spcPts val="0"/>
              </a:spcAft>
              <a:buClr>
                <a:srgbClr val="000000"/>
              </a:buClr>
              <a:buSzPts val="1000"/>
              <a:buFont typeface="Arial"/>
              <a:buNone/>
            </a:pPr>
            <a:endParaRPr sz="1000" b="0" i="0" u="none" strike="noStrike" cap="none">
              <a:solidFill>
                <a:srgbClr val="000000"/>
              </a:solidFill>
              <a:highlight>
                <a:srgbClr val="FFFFFF"/>
              </a:highlight>
              <a:latin typeface="Arial"/>
              <a:ea typeface="Arial"/>
              <a:cs typeface="Arial"/>
              <a:sym typeface="Arial"/>
            </a:endParaRPr>
          </a:p>
        </p:txBody>
      </p:sp>
      <p:pic>
        <p:nvPicPr>
          <p:cNvPr id="200" name="Google Shape;200;p11"/>
          <p:cNvPicPr preferRelativeResize="0"/>
          <p:nvPr/>
        </p:nvPicPr>
        <p:blipFill rotWithShape="1">
          <a:blip r:embed="rId3">
            <a:alphaModFix/>
          </a:blip>
          <a:srcRect/>
          <a:stretch/>
        </p:blipFill>
        <p:spPr>
          <a:xfrm>
            <a:off x="123450" y="2535729"/>
            <a:ext cx="2682325" cy="2148346"/>
          </a:xfrm>
          <a:prstGeom prst="rect">
            <a:avLst/>
          </a:prstGeom>
          <a:noFill/>
          <a:ln>
            <a:noFill/>
          </a:ln>
        </p:spPr>
      </p:pic>
      <p:pic>
        <p:nvPicPr>
          <p:cNvPr id="201" name="Google Shape;201;p11"/>
          <p:cNvPicPr preferRelativeResize="0"/>
          <p:nvPr/>
        </p:nvPicPr>
        <p:blipFill rotWithShape="1">
          <a:blip r:embed="rId4">
            <a:alphaModFix/>
          </a:blip>
          <a:srcRect/>
          <a:stretch/>
        </p:blipFill>
        <p:spPr>
          <a:xfrm>
            <a:off x="5676231" y="2535730"/>
            <a:ext cx="3344317" cy="1889335"/>
          </a:xfrm>
          <a:prstGeom prst="rect">
            <a:avLst/>
          </a:prstGeom>
          <a:noFill/>
          <a:ln>
            <a:noFill/>
          </a:ln>
        </p:spPr>
      </p:pic>
      <p:pic>
        <p:nvPicPr>
          <p:cNvPr id="202" name="Google Shape;202;p11"/>
          <p:cNvPicPr preferRelativeResize="0"/>
          <p:nvPr/>
        </p:nvPicPr>
        <p:blipFill rotWithShape="1">
          <a:blip r:embed="rId5">
            <a:alphaModFix/>
          </a:blip>
          <a:srcRect/>
          <a:stretch/>
        </p:blipFill>
        <p:spPr>
          <a:xfrm>
            <a:off x="6693364" y="810374"/>
            <a:ext cx="2327183" cy="572700"/>
          </a:xfrm>
          <a:prstGeom prst="rect">
            <a:avLst/>
          </a:prstGeom>
          <a:noFill/>
          <a:ln>
            <a:noFill/>
          </a:ln>
        </p:spPr>
      </p:pic>
      <p:sp>
        <p:nvSpPr>
          <p:cNvPr id="203" name="Google Shape;203;p11"/>
          <p:cNvSpPr txBox="1">
            <a:spLocks noGrp="1"/>
          </p:cNvSpPr>
          <p:nvPr>
            <p:ph type="title"/>
          </p:nvPr>
        </p:nvSpPr>
        <p:spPr>
          <a:xfrm>
            <a:off x="164875" y="82825"/>
            <a:ext cx="86868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0336E6"/>
                </a:solidFill>
                <a:latin typeface="Montserrat"/>
                <a:ea typeface="Montserrat"/>
                <a:cs typeface="Montserrat"/>
                <a:sym typeface="Montserrat"/>
              </a:rPr>
              <a:t>1.2</a:t>
            </a:r>
            <a:r>
              <a:rPr lang="en" sz="2700" b="1">
                <a:solidFill>
                  <a:srgbClr val="0336E6"/>
                </a:solidFill>
                <a:latin typeface="Montserrat"/>
                <a:ea typeface="Montserrat"/>
                <a:cs typeface="Montserrat"/>
                <a:sym typeface="Montserrat"/>
              </a:rPr>
              <a:t>H</a:t>
            </a:r>
            <a:r>
              <a:rPr lang="en" b="1">
                <a:solidFill>
                  <a:srgbClr val="0336E6"/>
                </a:solidFill>
                <a:latin typeface="Montserrat"/>
                <a:ea typeface="Montserrat"/>
                <a:cs typeface="Montserrat"/>
                <a:sym typeface="Montserrat"/>
              </a:rPr>
              <a:t> Microbes can make: Artificial Meat </a:t>
            </a:r>
            <a:endParaRPr b="1">
              <a:solidFill>
                <a:srgbClr val="0336E6"/>
              </a:solidFill>
              <a:latin typeface="Montserrat"/>
              <a:ea typeface="Montserrat"/>
              <a:cs typeface="Montserrat"/>
              <a:sym typeface="Montserrat"/>
            </a:endParaRPr>
          </a:p>
        </p:txBody>
      </p:sp>
      <p:sp>
        <p:nvSpPr>
          <p:cNvPr id="204" name="Google Shape;204;p11"/>
          <p:cNvSpPr txBox="1"/>
          <p:nvPr/>
        </p:nvSpPr>
        <p:spPr>
          <a:xfrm>
            <a:off x="164875" y="655525"/>
            <a:ext cx="6366300" cy="1746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Open Sans"/>
                <a:ea typeface="Open Sans"/>
                <a:cs typeface="Open Sans"/>
                <a:sym typeface="Open Sans"/>
              </a:rPr>
              <a:t>Company:</a:t>
            </a:r>
            <a:r>
              <a:rPr lang="en" sz="1600" b="0" i="0" u="none" strike="noStrike" cap="none">
                <a:solidFill>
                  <a:srgbClr val="000000"/>
                </a:solidFill>
                <a:latin typeface="Open Sans"/>
                <a:ea typeface="Open Sans"/>
                <a:cs typeface="Open Sans"/>
                <a:sym typeface="Open Sans"/>
              </a:rPr>
              <a:t> Impossible Foods</a:t>
            </a:r>
            <a:endParaRPr sz="1600" b="0" i="0" u="none" strike="noStrike" cap="none">
              <a:solidFill>
                <a:srgbClr val="000000"/>
              </a:solidFill>
              <a:latin typeface="Open Sans"/>
              <a:ea typeface="Open Sans"/>
              <a:cs typeface="Open Sans"/>
              <a:sym typeface="Open Sans"/>
            </a:endParaRPr>
          </a:p>
          <a:p>
            <a:pPr marL="0" marR="0" lvl="0" indent="0" algn="l" rtl="0">
              <a:lnSpc>
                <a:spcPct val="100000"/>
              </a:lnSpc>
              <a:spcBef>
                <a:spcPts val="1000"/>
              </a:spcBef>
              <a:spcAft>
                <a:spcPts val="0"/>
              </a:spcAft>
              <a:buClr>
                <a:srgbClr val="000000"/>
              </a:buClr>
              <a:buSzPts val="1600"/>
              <a:buFont typeface="Arial"/>
              <a:buNone/>
            </a:pPr>
            <a:r>
              <a:rPr lang="en" sz="1600" b="1" i="0" u="none" strike="noStrike" cap="none">
                <a:solidFill>
                  <a:srgbClr val="000000"/>
                </a:solidFill>
                <a:latin typeface="Open Sans"/>
                <a:ea typeface="Open Sans"/>
                <a:cs typeface="Open Sans"/>
                <a:sym typeface="Open Sans"/>
              </a:rPr>
              <a:t>Location:</a:t>
            </a:r>
            <a:r>
              <a:rPr lang="en" sz="1600" b="0" i="0" u="none" strike="noStrike" cap="none">
                <a:solidFill>
                  <a:srgbClr val="000000"/>
                </a:solidFill>
                <a:latin typeface="Open Sans"/>
                <a:ea typeface="Open Sans"/>
                <a:cs typeface="Open Sans"/>
                <a:sym typeface="Open Sans"/>
              </a:rPr>
              <a:t> Redwood City, CA</a:t>
            </a:r>
            <a:endParaRPr sz="1600" b="0" i="0" u="none" strike="noStrike" cap="none">
              <a:solidFill>
                <a:srgbClr val="000000"/>
              </a:solidFill>
              <a:latin typeface="Open Sans"/>
              <a:ea typeface="Open Sans"/>
              <a:cs typeface="Open Sans"/>
              <a:sym typeface="Open Sans"/>
            </a:endParaRPr>
          </a:p>
          <a:p>
            <a:pPr marL="0" marR="0" lvl="0" indent="0" algn="l" rtl="0">
              <a:lnSpc>
                <a:spcPct val="115000"/>
              </a:lnSpc>
              <a:spcBef>
                <a:spcPts val="1000"/>
              </a:spcBef>
              <a:spcAft>
                <a:spcPts val="1000"/>
              </a:spcAft>
              <a:buClr>
                <a:srgbClr val="000000"/>
              </a:buClr>
              <a:buSzPts val="1600"/>
              <a:buFont typeface="Arial"/>
              <a:buNone/>
            </a:pPr>
            <a:r>
              <a:rPr lang="en" sz="1600" b="1" i="0" u="none" strike="noStrike" cap="none">
                <a:solidFill>
                  <a:srgbClr val="000000"/>
                </a:solidFill>
                <a:latin typeface="Open Sans"/>
                <a:ea typeface="Open Sans"/>
                <a:cs typeface="Open Sans"/>
                <a:sym typeface="Open Sans"/>
              </a:rPr>
              <a:t>Summary:</a:t>
            </a:r>
            <a:r>
              <a:rPr lang="en" sz="1600" b="0" i="0" u="none" strike="noStrike" cap="none">
                <a:solidFill>
                  <a:srgbClr val="000000"/>
                </a:solidFill>
                <a:latin typeface="Open Sans"/>
                <a:ea typeface="Open Sans"/>
                <a:cs typeface="Open Sans"/>
                <a:sym typeface="Open Sans"/>
              </a:rPr>
              <a:t> Impossible Foods figured out how to make artificial meat that tastes like real meat. They engineered a bacteria to make the key red ingredient, called heme.</a:t>
            </a:r>
            <a:endParaRPr sz="1600" b="0" i="0" u="none" strike="noStrike" cap="none">
              <a:solidFill>
                <a:srgbClr val="000000"/>
              </a:solidFill>
              <a:latin typeface="Open Sans"/>
              <a:ea typeface="Open Sans"/>
              <a:cs typeface="Open Sans"/>
              <a:sym typeface="Open Sans"/>
            </a:endParaRPr>
          </a:p>
        </p:txBody>
      </p:sp>
      <p:pic>
        <p:nvPicPr>
          <p:cNvPr id="205" name="Google Shape;205;p11"/>
          <p:cNvPicPr preferRelativeResize="0"/>
          <p:nvPr/>
        </p:nvPicPr>
        <p:blipFill rotWithShape="1">
          <a:blip r:embed="rId6">
            <a:alphaModFix/>
          </a:blip>
          <a:srcRect l="7036" r="8180"/>
          <a:stretch/>
        </p:blipFill>
        <p:spPr>
          <a:xfrm>
            <a:off x="2905312" y="2535725"/>
            <a:ext cx="2671375" cy="18893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2"/>
          <p:cNvSpPr txBox="1"/>
          <p:nvPr/>
        </p:nvSpPr>
        <p:spPr>
          <a:xfrm>
            <a:off x="6131750" y="4784750"/>
            <a:ext cx="3240900" cy="444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rgbClr val="000000"/>
                </a:solidFill>
                <a:highlight>
                  <a:srgbClr val="FFFFFF"/>
                </a:highlight>
                <a:latin typeface="Arial"/>
                <a:ea typeface="Arial"/>
                <a:cs typeface="Arial"/>
                <a:sym typeface="Arial"/>
              </a:rPr>
              <a:t>© 2022 by The Regents of the University of California. </a:t>
            </a:r>
            <a:endParaRPr sz="900" b="0" i="0" u="none" strike="noStrike" cap="none">
              <a:solidFill>
                <a:srgbClr val="000000"/>
              </a:solidFill>
              <a:highlight>
                <a:srgbClr val="FFFFFF"/>
              </a:highlight>
              <a:latin typeface="Arial"/>
              <a:ea typeface="Arial"/>
              <a:cs typeface="Arial"/>
              <a:sym typeface="Arial"/>
            </a:endParaRPr>
          </a:p>
          <a:p>
            <a:pPr marL="0" marR="0" lvl="0" indent="0" algn="l" rtl="0">
              <a:lnSpc>
                <a:spcPct val="100000"/>
              </a:lnSpc>
              <a:spcBef>
                <a:spcPts val="2300"/>
              </a:spcBef>
              <a:spcAft>
                <a:spcPts val="0"/>
              </a:spcAft>
              <a:buClr>
                <a:srgbClr val="000000"/>
              </a:buClr>
              <a:buSzPts val="1000"/>
              <a:buFont typeface="Arial"/>
              <a:buNone/>
            </a:pPr>
            <a:endParaRPr sz="1000" b="0" i="0" u="none" strike="noStrike" cap="none">
              <a:solidFill>
                <a:srgbClr val="000000"/>
              </a:solidFill>
              <a:highlight>
                <a:srgbClr val="FFFFFF"/>
              </a:highlight>
              <a:latin typeface="Arial"/>
              <a:ea typeface="Arial"/>
              <a:cs typeface="Arial"/>
              <a:sym typeface="Arial"/>
            </a:endParaRPr>
          </a:p>
        </p:txBody>
      </p:sp>
      <p:sp>
        <p:nvSpPr>
          <p:cNvPr id="211" name="Google Shape;211;p12"/>
          <p:cNvSpPr txBox="1">
            <a:spLocks noGrp="1"/>
          </p:cNvSpPr>
          <p:nvPr>
            <p:ph type="title"/>
          </p:nvPr>
        </p:nvSpPr>
        <p:spPr>
          <a:xfrm>
            <a:off x="0" y="0"/>
            <a:ext cx="86868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0336E6"/>
                </a:solidFill>
                <a:latin typeface="Montserrat"/>
                <a:ea typeface="Montserrat"/>
                <a:cs typeface="Montserrat"/>
                <a:sym typeface="Montserrat"/>
              </a:rPr>
              <a:t>1.3A Activity Materials</a:t>
            </a:r>
            <a:endParaRPr b="1">
              <a:solidFill>
                <a:srgbClr val="0336E6"/>
              </a:solidFill>
              <a:latin typeface="Montserrat"/>
              <a:ea typeface="Montserrat"/>
              <a:cs typeface="Montserrat"/>
              <a:sym typeface="Montserrat"/>
            </a:endParaRPr>
          </a:p>
        </p:txBody>
      </p:sp>
      <p:pic>
        <p:nvPicPr>
          <p:cNvPr id="212" name="Google Shape;212;p12"/>
          <p:cNvPicPr preferRelativeResize="0"/>
          <p:nvPr/>
        </p:nvPicPr>
        <p:blipFill rotWithShape="1">
          <a:blip r:embed="rId3">
            <a:alphaModFix/>
          </a:blip>
          <a:srcRect/>
          <a:stretch/>
        </p:blipFill>
        <p:spPr>
          <a:xfrm>
            <a:off x="1873238" y="688163"/>
            <a:ext cx="5397524" cy="40639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13"/>
          <p:cNvPicPr preferRelativeResize="0"/>
          <p:nvPr/>
        </p:nvPicPr>
        <p:blipFill rotWithShape="1">
          <a:blip r:embed="rId3">
            <a:alphaModFix/>
          </a:blip>
          <a:srcRect/>
          <a:stretch/>
        </p:blipFill>
        <p:spPr>
          <a:xfrm rot="5400000">
            <a:off x="4052365" y="486986"/>
            <a:ext cx="1283974" cy="1464849"/>
          </a:xfrm>
          <a:prstGeom prst="rect">
            <a:avLst/>
          </a:prstGeom>
          <a:noFill/>
          <a:ln>
            <a:noFill/>
          </a:ln>
        </p:spPr>
      </p:pic>
      <p:sp>
        <p:nvSpPr>
          <p:cNvPr id="218" name="Google Shape;218;p13"/>
          <p:cNvSpPr txBox="1"/>
          <p:nvPr/>
        </p:nvSpPr>
        <p:spPr>
          <a:xfrm>
            <a:off x="3945689" y="1811100"/>
            <a:ext cx="16206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Open the corner of one yeast packet.</a:t>
            </a:r>
            <a:endParaRPr sz="1200" b="1" i="0" u="none" strike="noStrike" cap="none">
              <a:solidFill>
                <a:srgbClr val="000000"/>
              </a:solidFill>
              <a:latin typeface="Arial"/>
              <a:ea typeface="Arial"/>
              <a:cs typeface="Arial"/>
              <a:sym typeface="Arial"/>
            </a:endParaRPr>
          </a:p>
        </p:txBody>
      </p:sp>
      <p:pic>
        <p:nvPicPr>
          <p:cNvPr id="219" name="Google Shape;219;p13"/>
          <p:cNvPicPr preferRelativeResize="0"/>
          <p:nvPr/>
        </p:nvPicPr>
        <p:blipFill rotWithShape="1">
          <a:blip r:embed="rId4">
            <a:alphaModFix/>
          </a:blip>
          <a:srcRect/>
          <a:stretch/>
        </p:blipFill>
        <p:spPr>
          <a:xfrm>
            <a:off x="6863725" y="568149"/>
            <a:ext cx="1424999" cy="1248098"/>
          </a:xfrm>
          <a:prstGeom prst="rect">
            <a:avLst/>
          </a:prstGeom>
          <a:noFill/>
          <a:ln>
            <a:noFill/>
          </a:ln>
        </p:spPr>
      </p:pic>
      <p:sp>
        <p:nvSpPr>
          <p:cNvPr id="220" name="Google Shape;220;p13"/>
          <p:cNvSpPr txBox="1"/>
          <p:nvPr/>
        </p:nvSpPr>
        <p:spPr>
          <a:xfrm>
            <a:off x="6495325" y="1811100"/>
            <a:ext cx="24105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Fill the appropriate graduated cylinder to the 3 mL line.</a:t>
            </a:r>
            <a:endParaRPr sz="1200" b="1" i="0" u="none" strike="noStrike" cap="none">
              <a:solidFill>
                <a:srgbClr val="000000"/>
              </a:solidFill>
              <a:latin typeface="Arial"/>
              <a:ea typeface="Arial"/>
              <a:cs typeface="Arial"/>
              <a:sym typeface="Arial"/>
            </a:endParaRPr>
          </a:p>
        </p:txBody>
      </p:sp>
      <p:sp>
        <p:nvSpPr>
          <p:cNvPr id="221" name="Google Shape;221;p13"/>
          <p:cNvSpPr txBox="1"/>
          <p:nvPr/>
        </p:nvSpPr>
        <p:spPr>
          <a:xfrm>
            <a:off x="117026" y="4430875"/>
            <a:ext cx="25611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Switch yeast types with your partner pair and repeat steps 2 &amp; 3 with the other yeast packet.</a:t>
            </a:r>
            <a:endParaRPr sz="1200" b="1" i="0" u="none" strike="noStrike" cap="none">
              <a:solidFill>
                <a:srgbClr val="000000"/>
              </a:solidFill>
              <a:latin typeface="Arial"/>
              <a:ea typeface="Arial"/>
              <a:cs typeface="Arial"/>
              <a:sym typeface="Arial"/>
            </a:endParaRPr>
          </a:p>
        </p:txBody>
      </p:sp>
      <p:pic>
        <p:nvPicPr>
          <p:cNvPr id="222" name="Google Shape;222;p13"/>
          <p:cNvPicPr preferRelativeResize="0"/>
          <p:nvPr/>
        </p:nvPicPr>
        <p:blipFill rotWithShape="1">
          <a:blip r:embed="rId5">
            <a:alphaModFix/>
          </a:blip>
          <a:srcRect/>
          <a:stretch/>
        </p:blipFill>
        <p:spPr>
          <a:xfrm>
            <a:off x="617425" y="625700"/>
            <a:ext cx="2043000" cy="1176816"/>
          </a:xfrm>
          <a:prstGeom prst="rect">
            <a:avLst/>
          </a:prstGeom>
          <a:noFill/>
          <a:ln>
            <a:noFill/>
          </a:ln>
        </p:spPr>
      </p:pic>
      <p:sp>
        <p:nvSpPr>
          <p:cNvPr id="223" name="Google Shape;223;p13"/>
          <p:cNvSpPr txBox="1"/>
          <p:nvPr/>
        </p:nvSpPr>
        <p:spPr>
          <a:xfrm>
            <a:off x="617415" y="1811100"/>
            <a:ext cx="20430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Label cylinders “I” or “A” for Instant &amp; Active Dry.</a:t>
            </a:r>
            <a:endParaRPr sz="1200" b="1" i="0" u="none" strike="noStrike" cap="none">
              <a:solidFill>
                <a:srgbClr val="000000"/>
              </a:solidFill>
              <a:latin typeface="Arial"/>
              <a:ea typeface="Arial"/>
              <a:cs typeface="Arial"/>
              <a:sym typeface="Arial"/>
            </a:endParaRPr>
          </a:p>
        </p:txBody>
      </p:sp>
      <p:pic>
        <p:nvPicPr>
          <p:cNvPr id="224" name="Google Shape;224;p13"/>
          <p:cNvPicPr preferRelativeResize="0"/>
          <p:nvPr/>
        </p:nvPicPr>
        <p:blipFill rotWithShape="1">
          <a:blip r:embed="rId6">
            <a:alphaModFix/>
          </a:blip>
          <a:srcRect/>
          <a:stretch/>
        </p:blipFill>
        <p:spPr>
          <a:xfrm>
            <a:off x="3448049" y="2758926"/>
            <a:ext cx="879425" cy="1671950"/>
          </a:xfrm>
          <a:prstGeom prst="rect">
            <a:avLst/>
          </a:prstGeom>
          <a:noFill/>
          <a:ln>
            <a:noFill/>
          </a:ln>
        </p:spPr>
      </p:pic>
      <p:pic>
        <p:nvPicPr>
          <p:cNvPr id="225" name="Google Shape;225;p13"/>
          <p:cNvPicPr preferRelativeResize="0"/>
          <p:nvPr/>
        </p:nvPicPr>
        <p:blipFill rotWithShape="1">
          <a:blip r:embed="rId7">
            <a:alphaModFix/>
          </a:blip>
          <a:srcRect t="6662"/>
          <a:stretch/>
        </p:blipFill>
        <p:spPr>
          <a:xfrm>
            <a:off x="5578723" y="2758925"/>
            <a:ext cx="993722" cy="1671951"/>
          </a:xfrm>
          <a:prstGeom prst="rect">
            <a:avLst/>
          </a:prstGeom>
          <a:noFill/>
          <a:ln>
            <a:noFill/>
          </a:ln>
        </p:spPr>
      </p:pic>
      <p:pic>
        <p:nvPicPr>
          <p:cNvPr id="226" name="Google Shape;226;p13"/>
          <p:cNvPicPr preferRelativeResize="0"/>
          <p:nvPr/>
        </p:nvPicPr>
        <p:blipFill rotWithShape="1">
          <a:blip r:embed="rId8">
            <a:alphaModFix/>
          </a:blip>
          <a:srcRect/>
          <a:stretch/>
        </p:blipFill>
        <p:spPr>
          <a:xfrm>
            <a:off x="254325" y="2864626"/>
            <a:ext cx="2149750" cy="1566250"/>
          </a:xfrm>
          <a:prstGeom prst="rect">
            <a:avLst/>
          </a:prstGeom>
          <a:noFill/>
          <a:ln>
            <a:noFill/>
          </a:ln>
        </p:spPr>
      </p:pic>
      <p:sp>
        <p:nvSpPr>
          <p:cNvPr id="227" name="Google Shape;227;p13"/>
          <p:cNvSpPr txBox="1"/>
          <p:nvPr/>
        </p:nvSpPr>
        <p:spPr>
          <a:xfrm>
            <a:off x="2826099" y="4430875"/>
            <a:ext cx="21834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sng" strike="noStrike" cap="none">
                <a:solidFill>
                  <a:srgbClr val="000000"/>
                </a:solidFill>
                <a:latin typeface="Arial"/>
                <a:ea typeface="Arial"/>
                <a:cs typeface="Arial"/>
                <a:sym typeface="Arial"/>
              </a:rPr>
              <a:t>To both cylinders at the same time</a:t>
            </a:r>
            <a:r>
              <a:rPr lang="en" sz="1200" b="1" i="0" u="none" strike="noStrike" cap="none">
                <a:solidFill>
                  <a:srgbClr val="000000"/>
                </a:solidFill>
                <a:latin typeface="Arial"/>
                <a:ea typeface="Arial"/>
                <a:cs typeface="Arial"/>
                <a:sym typeface="Arial"/>
              </a:rPr>
              <a:t>, add warm sugar water to the 13 mL line.</a:t>
            </a:r>
            <a:endParaRPr sz="1200" b="1" i="0" u="none" strike="noStrike" cap="none">
              <a:solidFill>
                <a:srgbClr val="000000"/>
              </a:solidFill>
              <a:latin typeface="Arial"/>
              <a:ea typeface="Arial"/>
              <a:cs typeface="Arial"/>
              <a:sym typeface="Arial"/>
            </a:endParaRPr>
          </a:p>
        </p:txBody>
      </p:sp>
      <p:sp>
        <p:nvSpPr>
          <p:cNvPr id="228" name="Google Shape;228;p13"/>
          <p:cNvSpPr txBox="1"/>
          <p:nvPr/>
        </p:nvSpPr>
        <p:spPr>
          <a:xfrm>
            <a:off x="5143674" y="4615675"/>
            <a:ext cx="19560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Stir the yeast and water to mix completely.</a:t>
            </a:r>
            <a:endParaRPr sz="1200" b="1" i="0" u="none" strike="noStrike" cap="none">
              <a:solidFill>
                <a:srgbClr val="000000"/>
              </a:solidFill>
              <a:latin typeface="Arial"/>
              <a:ea typeface="Arial"/>
              <a:cs typeface="Arial"/>
              <a:sym typeface="Arial"/>
            </a:endParaRPr>
          </a:p>
        </p:txBody>
      </p:sp>
      <p:sp>
        <p:nvSpPr>
          <p:cNvPr id="229" name="Google Shape;229;p13"/>
          <p:cNvSpPr txBox="1"/>
          <p:nvPr/>
        </p:nvSpPr>
        <p:spPr>
          <a:xfrm>
            <a:off x="7218125" y="4615680"/>
            <a:ext cx="17730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Record observations every 1 minute.</a:t>
            </a:r>
            <a:endParaRPr sz="1200" b="1" i="0" u="none" strike="noStrike" cap="none">
              <a:solidFill>
                <a:srgbClr val="000000"/>
              </a:solidFill>
              <a:latin typeface="Arial"/>
              <a:ea typeface="Arial"/>
              <a:cs typeface="Arial"/>
              <a:sym typeface="Arial"/>
            </a:endParaRPr>
          </a:p>
        </p:txBody>
      </p:sp>
      <p:pic>
        <p:nvPicPr>
          <p:cNvPr id="230" name="Google Shape;230;p13"/>
          <p:cNvPicPr preferRelativeResize="0"/>
          <p:nvPr/>
        </p:nvPicPr>
        <p:blipFill rotWithShape="1">
          <a:blip r:embed="rId9">
            <a:alphaModFix/>
          </a:blip>
          <a:srcRect/>
          <a:stretch/>
        </p:blipFill>
        <p:spPr>
          <a:xfrm>
            <a:off x="7218125" y="3123742"/>
            <a:ext cx="1773000" cy="1307134"/>
          </a:xfrm>
          <a:prstGeom prst="rect">
            <a:avLst/>
          </a:prstGeom>
          <a:noFill/>
          <a:ln>
            <a:noFill/>
          </a:ln>
        </p:spPr>
      </p:pic>
      <p:cxnSp>
        <p:nvCxnSpPr>
          <p:cNvPr id="231" name="Google Shape;231;p13"/>
          <p:cNvCxnSpPr/>
          <p:nvPr/>
        </p:nvCxnSpPr>
        <p:spPr>
          <a:xfrm>
            <a:off x="7000" y="2380787"/>
            <a:ext cx="9222000" cy="0"/>
          </a:xfrm>
          <a:prstGeom prst="straightConnector1">
            <a:avLst/>
          </a:prstGeom>
          <a:noFill/>
          <a:ln w="38100" cap="flat" cmpd="sng">
            <a:solidFill>
              <a:srgbClr val="999999"/>
            </a:solidFill>
            <a:prstDash val="solid"/>
            <a:round/>
            <a:headEnd type="none" w="sm" len="sm"/>
            <a:tailEnd type="none" w="sm" len="sm"/>
          </a:ln>
        </p:spPr>
      </p:cxnSp>
      <p:cxnSp>
        <p:nvCxnSpPr>
          <p:cNvPr id="232" name="Google Shape;232;p13"/>
          <p:cNvCxnSpPr/>
          <p:nvPr/>
        </p:nvCxnSpPr>
        <p:spPr>
          <a:xfrm rot="10800000">
            <a:off x="3078050" y="469475"/>
            <a:ext cx="0" cy="1911300"/>
          </a:xfrm>
          <a:prstGeom prst="straightConnector1">
            <a:avLst/>
          </a:prstGeom>
          <a:noFill/>
          <a:ln w="38100" cap="flat" cmpd="sng">
            <a:solidFill>
              <a:srgbClr val="999999"/>
            </a:solidFill>
            <a:prstDash val="solid"/>
            <a:round/>
            <a:headEnd type="none" w="sm" len="sm"/>
            <a:tailEnd type="none" w="sm" len="sm"/>
          </a:ln>
        </p:spPr>
      </p:cxnSp>
      <p:cxnSp>
        <p:nvCxnSpPr>
          <p:cNvPr id="233" name="Google Shape;233;p13"/>
          <p:cNvCxnSpPr/>
          <p:nvPr/>
        </p:nvCxnSpPr>
        <p:spPr>
          <a:xfrm rot="10800000">
            <a:off x="6142075" y="476420"/>
            <a:ext cx="0" cy="1881600"/>
          </a:xfrm>
          <a:prstGeom prst="straightConnector1">
            <a:avLst/>
          </a:prstGeom>
          <a:noFill/>
          <a:ln w="38100" cap="flat" cmpd="sng">
            <a:solidFill>
              <a:srgbClr val="999999"/>
            </a:solidFill>
            <a:prstDash val="solid"/>
            <a:round/>
            <a:headEnd type="none" w="sm" len="sm"/>
            <a:tailEnd type="none" w="sm" len="sm"/>
          </a:ln>
        </p:spPr>
      </p:cxnSp>
      <p:cxnSp>
        <p:nvCxnSpPr>
          <p:cNvPr id="234" name="Google Shape;234;p13"/>
          <p:cNvCxnSpPr/>
          <p:nvPr/>
        </p:nvCxnSpPr>
        <p:spPr>
          <a:xfrm>
            <a:off x="2698833" y="2373776"/>
            <a:ext cx="0" cy="2789400"/>
          </a:xfrm>
          <a:prstGeom prst="straightConnector1">
            <a:avLst/>
          </a:prstGeom>
          <a:noFill/>
          <a:ln w="38100" cap="flat" cmpd="sng">
            <a:solidFill>
              <a:srgbClr val="999999"/>
            </a:solidFill>
            <a:prstDash val="solid"/>
            <a:round/>
            <a:headEnd type="none" w="sm" len="sm"/>
            <a:tailEnd type="none" w="sm" len="sm"/>
          </a:ln>
        </p:spPr>
      </p:cxnSp>
      <p:cxnSp>
        <p:nvCxnSpPr>
          <p:cNvPr id="235" name="Google Shape;235;p13"/>
          <p:cNvCxnSpPr/>
          <p:nvPr/>
        </p:nvCxnSpPr>
        <p:spPr>
          <a:xfrm>
            <a:off x="5076671" y="2380287"/>
            <a:ext cx="0" cy="2789400"/>
          </a:xfrm>
          <a:prstGeom prst="straightConnector1">
            <a:avLst/>
          </a:prstGeom>
          <a:noFill/>
          <a:ln w="38100" cap="flat" cmpd="sng">
            <a:solidFill>
              <a:srgbClr val="999999"/>
            </a:solidFill>
            <a:prstDash val="solid"/>
            <a:round/>
            <a:headEnd type="none" w="sm" len="sm"/>
            <a:tailEnd type="none" w="sm" len="sm"/>
          </a:ln>
        </p:spPr>
      </p:cxnSp>
      <p:cxnSp>
        <p:nvCxnSpPr>
          <p:cNvPr id="236" name="Google Shape;236;p13"/>
          <p:cNvCxnSpPr/>
          <p:nvPr/>
        </p:nvCxnSpPr>
        <p:spPr>
          <a:xfrm>
            <a:off x="7074500" y="2380287"/>
            <a:ext cx="0" cy="2789400"/>
          </a:xfrm>
          <a:prstGeom prst="straightConnector1">
            <a:avLst/>
          </a:prstGeom>
          <a:noFill/>
          <a:ln w="38100" cap="flat" cmpd="sng">
            <a:solidFill>
              <a:srgbClr val="999999"/>
            </a:solidFill>
            <a:prstDash val="solid"/>
            <a:round/>
            <a:headEnd type="none" w="sm" len="sm"/>
            <a:tailEnd type="none" w="sm" len="sm"/>
          </a:ln>
        </p:spPr>
      </p:cxnSp>
      <p:sp>
        <p:nvSpPr>
          <p:cNvPr id="237" name="Google Shape;237;p13"/>
          <p:cNvSpPr txBox="1"/>
          <p:nvPr/>
        </p:nvSpPr>
        <p:spPr>
          <a:xfrm>
            <a:off x="133150" y="444960"/>
            <a:ext cx="3573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000000"/>
                </a:solidFill>
                <a:latin typeface="Arial"/>
                <a:ea typeface="Arial"/>
                <a:cs typeface="Arial"/>
                <a:sym typeface="Arial"/>
              </a:rPr>
              <a:t>1</a:t>
            </a:r>
            <a:endParaRPr sz="2000" b="1" i="0" u="none" strike="noStrike" cap="none">
              <a:solidFill>
                <a:srgbClr val="000000"/>
              </a:solidFill>
              <a:latin typeface="Arial"/>
              <a:ea typeface="Arial"/>
              <a:cs typeface="Arial"/>
              <a:sym typeface="Arial"/>
            </a:endParaRPr>
          </a:p>
        </p:txBody>
      </p:sp>
      <p:sp>
        <p:nvSpPr>
          <p:cNvPr id="238" name="Google Shape;238;p13"/>
          <p:cNvSpPr txBox="1"/>
          <p:nvPr/>
        </p:nvSpPr>
        <p:spPr>
          <a:xfrm>
            <a:off x="3242725" y="444960"/>
            <a:ext cx="3573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000000"/>
                </a:solidFill>
                <a:latin typeface="Arial"/>
                <a:ea typeface="Arial"/>
                <a:cs typeface="Arial"/>
                <a:sym typeface="Arial"/>
              </a:rPr>
              <a:t>2</a:t>
            </a:r>
            <a:endParaRPr sz="2000" b="1" i="0" u="none" strike="noStrike" cap="none">
              <a:solidFill>
                <a:srgbClr val="000000"/>
              </a:solidFill>
              <a:latin typeface="Arial"/>
              <a:ea typeface="Arial"/>
              <a:cs typeface="Arial"/>
              <a:sym typeface="Arial"/>
            </a:endParaRPr>
          </a:p>
        </p:txBody>
      </p:sp>
      <p:sp>
        <p:nvSpPr>
          <p:cNvPr id="239" name="Google Shape;239;p13"/>
          <p:cNvSpPr txBox="1"/>
          <p:nvPr/>
        </p:nvSpPr>
        <p:spPr>
          <a:xfrm>
            <a:off x="6324250" y="444960"/>
            <a:ext cx="3573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000000"/>
                </a:solidFill>
                <a:latin typeface="Arial"/>
                <a:ea typeface="Arial"/>
                <a:cs typeface="Arial"/>
                <a:sym typeface="Arial"/>
              </a:rPr>
              <a:t>3</a:t>
            </a:r>
            <a:endParaRPr sz="2000" b="1" i="0" u="none" strike="noStrike" cap="none">
              <a:solidFill>
                <a:srgbClr val="000000"/>
              </a:solidFill>
              <a:latin typeface="Arial"/>
              <a:ea typeface="Arial"/>
              <a:cs typeface="Arial"/>
              <a:sym typeface="Arial"/>
            </a:endParaRPr>
          </a:p>
        </p:txBody>
      </p:sp>
      <p:sp>
        <p:nvSpPr>
          <p:cNvPr id="240" name="Google Shape;240;p13"/>
          <p:cNvSpPr txBox="1"/>
          <p:nvPr/>
        </p:nvSpPr>
        <p:spPr>
          <a:xfrm>
            <a:off x="133150" y="2372030"/>
            <a:ext cx="3573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000000"/>
                </a:solidFill>
                <a:latin typeface="Arial"/>
                <a:ea typeface="Arial"/>
                <a:cs typeface="Arial"/>
                <a:sym typeface="Arial"/>
              </a:rPr>
              <a:t>4</a:t>
            </a:r>
            <a:endParaRPr sz="2000" b="1" i="0" u="none" strike="noStrike" cap="none">
              <a:solidFill>
                <a:srgbClr val="000000"/>
              </a:solidFill>
              <a:latin typeface="Arial"/>
              <a:ea typeface="Arial"/>
              <a:cs typeface="Arial"/>
              <a:sym typeface="Arial"/>
            </a:endParaRPr>
          </a:p>
        </p:txBody>
      </p:sp>
      <p:sp>
        <p:nvSpPr>
          <p:cNvPr id="241" name="Google Shape;241;p13"/>
          <p:cNvSpPr txBox="1"/>
          <p:nvPr/>
        </p:nvSpPr>
        <p:spPr>
          <a:xfrm>
            <a:off x="2972574" y="2372030"/>
            <a:ext cx="3573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000000"/>
                </a:solidFill>
                <a:latin typeface="Arial"/>
                <a:ea typeface="Arial"/>
                <a:cs typeface="Arial"/>
                <a:sym typeface="Arial"/>
              </a:rPr>
              <a:t>5</a:t>
            </a:r>
            <a:endParaRPr sz="2000" b="1" i="0" u="none" strike="noStrike" cap="none">
              <a:solidFill>
                <a:srgbClr val="000000"/>
              </a:solidFill>
              <a:latin typeface="Arial"/>
              <a:ea typeface="Arial"/>
              <a:cs typeface="Arial"/>
              <a:sym typeface="Arial"/>
            </a:endParaRPr>
          </a:p>
        </p:txBody>
      </p:sp>
      <p:sp>
        <p:nvSpPr>
          <p:cNvPr id="242" name="Google Shape;242;p13"/>
          <p:cNvSpPr txBox="1"/>
          <p:nvPr/>
        </p:nvSpPr>
        <p:spPr>
          <a:xfrm>
            <a:off x="5184436" y="2372030"/>
            <a:ext cx="3573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000000"/>
                </a:solidFill>
                <a:latin typeface="Arial"/>
                <a:ea typeface="Arial"/>
                <a:cs typeface="Arial"/>
                <a:sym typeface="Arial"/>
              </a:rPr>
              <a:t>6</a:t>
            </a:r>
            <a:endParaRPr sz="2000" b="1" i="0" u="none" strike="noStrike" cap="none">
              <a:solidFill>
                <a:srgbClr val="000000"/>
              </a:solidFill>
              <a:latin typeface="Arial"/>
              <a:ea typeface="Arial"/>
              <a:cs typeface="Arial"/>
              <a:sym typeface="Arial"/>
            </a:endParaRPr>
          </a:p>
        </p:txBody>
      </p:sp>
      <p:sp>
        <p:nvSpPr>
          <p:cNvPr id="243" name="Google Shape;243;p13"/>
          <p:cNvSpPr txBox="1"/>
          <p:nvPr/>
        </p:nvSpPr>
        <p:spPr>
          <a:xfrm>
            <a:off x="7170338" y="2372030"/>
            <a:ext cx="3573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000000"/>
                </a:solidFill>
                <a:latin typeface="Arial"/>
                <a:ea typeface="Arial"/>
                <a:cs typeface="Arial"/>
                <a:sym typeface="Arial"/>
              </a:rPr>
              <a:t>7</a:t>
            </a:r>
            <a:endParaRPr sz="2000" b="1" i="0" u="none" strike="noStrike" cap="none">
              <a:solidFill>
                <a:srgbClr val="000000"/>
              </a:solidFill>
              <a:latin typeface="Arial"/>
              <a:ea typeface="Arial"/>
              <a:cs typeface="Arial"/>
              <a:sym typeface="Arial"/>
            </a:endParaRPr>
          </a:p>
        </p:txBody>
      </p:sp>
      <p:sp>
        <p:nvSpPr>
          <p:cNvPr id="244" name="Google Shape;244;p13"/>
          <p:cNvSpPr txBox="1">
            <a:spLocks noGrp="1"/>
          </p:cNvSpPr>
          <p:nvPr>
            <p:ph type="title"/>
          </p:nvPr>
        </p:nvSpPr>
        <p:spPr>
          <a:xfrm>
            <a:off x="-28030" y="-112120"/>
            <a:ext cx="86868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0336E6"/>
                </a:solidFill>
                <a:latin typeface="Montserrat"/>
                <a:ea typeface="Montserrat"/>
                <a:cs typeface="Montserrat"/>
                <a:sym typeface="Montserrat"/>
              </a:rPr>
              <a:t>1.3B Activity Instructions</a:t>
            </a:r>
            <a:endParaRPr b="1">
              <a:solidFill>
                <a:srgbClr val="0336E6"/>
              </a:solidFill>
              <a:latin typeface="Montserrat"/>
              <a:ea typeface="Montserrat"/>
              <a:cs typeface="Montserrat"/>
              <a:sym typeface="Montserrat"/>
            </a:endParaRPr>
          </a:p>
        </p:txBody>
      </p:sp>
      <p:cxnSp>
        <p:nvCxnSpPr>
          <p:cNvPr id="245" name="Google Shape;245;p13"/>
          <p:cNvCxnSpPr/>
          <p:nvPr/>
        </p:nvCxnSpPr>
        <p:spPr>
          <a:xfrm>
            <a:off x="7000" y="479987"/>
            <a:ext cx="9222000" cy="0"/>
          </a:xfrm>
          <a:prstGeom prst="straightConnector1">
            <a:avLst/>
          </a:prstGeom>
          <a:noFill/>
          <a:ln w="38100" cap="flat" cmpd="sng">
            <a:solidFill>
              <a:srgbClr val="999999"/>
            </a:solidFill>
            <a:prstDash val="solid"/>
            <a:round/>
            <a:headEnd type="none" w="sm" len="sm"/>
            <a:tailEnd type="none" w="sm" len="sm"/>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4"/>
          <p:cNvSpPr txBox="1"/>
          <p:nvPr/>
        </p:nvSpPr>
        <p:spPr>
          <a:xfrm>
            <a:off x="6131750" y="4784750"/>
            <a:ext cx="3240900" cy="444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rgbClr val="000000"/>
                </a:solidFill>
                <a:highlight>
                  <a:srgbClr val="FFFFFF"/>
                </a:highlight>
                <a:latin typeface="Arial"/>
                <a:ea typeface="Arial"/>
                <a:cs typeface="Arial"/>
                <a:sym typeface="Arial"/>
              </a:rPr>
              <a:t>© 2022 by The Regents of the University of California. </a:t>
            </a:r>
            <a:endParaRPr sz="900" b="0" i="0" u="none" strike="noStrike" cap="none">
              <a:solidFill>
                <a:srgbClr val="000000"/>
              </a:solidFill>
              <a:highlight>
                <a:srgbClr val="FFFFFF"/>
              </a:highlight>
              <a:latin typeface="Arial"/>
              <a:ea typeface="Arial"/>
              <a:cs typeface="Arial"/>
              <a:sym typeface="Arial"/>
            </a:endParaRPr>
          </a:p>
          <a:p>
            <a:pPr marL="0" marR="0" lvl="0" indent="0" algn="l" rtl="0">
              <a:lnSpc>
                <a:spcPct val="100000"/>
              </a:lnSpc>
              <a:spcBef>
                <a:spcPts val="2300"/>
              </a:spcBef>
              <a:spcAft>
                <a:spcPts val="0"/>
              </a:spcAft>
              <a:buClr>
                <a:srgbClr val="000000"/>
              </a:buClr>
              <a:buSzPts val="1000"/>
              <a:buFont typeface="Arial"/>
              <a:buNone/>
            </a:pPr>
            <a:endParaRPr sz="1000" b="0" i="0" u="none" strike="noStrike" cap="none">
              <a:solidFill>
                <a:srgbClr val="000000"/>
              </a:solidFill>
              <a:highlight>
                <a:srgbClr val="FFFFFF"/>
              </a:highlight>
              <a:latin typeface="Arial"/>
              <a:ea typeface="Arial"/>
              <a:cs typeface="Arial"/>
              <a:sym typeface="Arial"/>
            </a:endParaRPr>
          </a:p>
        </p:txBody>
      </p:sp>
      <p:sp>
        <p:nvSpPr>
          <p:cNvPr id="251" name="Google Shape;251;p14"/>
          <p:cNvSpPr txBox="1">
            <a:spLocks noGrp="1"/>
          </p:cNvSpPr>
          <p:nvPr>
            <p:ph type="title"/>
          </p:nvPr>
        </p:nvSpPr>
        <p:spPr>
          <a:xfrm>
            <a:off x="164875" y="82825"/>
            <a:ext cx="86868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0336E6"/>
                </a:solidFill>
                <a:latin typeface="Montserrat"/>
                <a:ea typeface="Montserrat"/>
                <a:cs typeface="Montserrat"/>
                <a:sym typeface="Montserrat"/>
              </a:rPr>
              <a:t>1.3C How to Use a Transfer Pipette </a:t>
            </a:r>
            <a:endParaRPr b="1">
              <a:solidFill>
                <a:srgbClr val="0336E6"/>
              </a:solidFill>
              <a:latin typeface="Montserrat"/>
              <a:ea typeface="Montserrat"/>
              <a:cs typeface="Montserrat"/>
              <a:sym typeface="Montserrat"/>
            </a:endParaRPr>
          </a:p>
        </p:txBody>
      </p:sp>
      <p:sp>
        <p:nvSpPr>
          <p:cNvPr id="252" name="Google Shape;252;p14"/>
          <p:cNvSpPr txBox="1"/>
          <p:nvPr/>
        </p:nvSpPr>
        <p:spPr>
          <a:xfrm>
            <a:off x="164875" y="890875"/>
            <a:ext cx="2949300" cy="3263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0" i="0" u="sng" strike="noStrike" cap="none">
                <a:solidFill>
                  <a:srgbClr val="000000"/>
                </a:solidFill>
                <a:latin typeface="Open Sans"/>
                <a:ea typeface="Open Sans"/>
                <a:cs typeface="Open Sans"/>
                <a:sym typeface="Open Sans"/>
              </a:rPr>
              <a:t>Steps to fill the pipette</a:t>
            </a:r>
            <a:endParaRPr sz="1400" b="0" i="0" u="sng" strike="noStrike" cap="none">
              <a:solidFill>
                <a:srgbClr val="000000"/>
              </a:solidFill>
              <a:latin typeface="Open Sans"/>
              <a:ea typeface="Open Sans"/>
              <a:cs typeface="Open Sans"/>
              <a:sym typeface="Open Sans"/>
            </a:endParaRPr>
          </a:p>
          <a:p>
            <a:pPr marL="457200" marR="0" lvl="0" indent="-317500" algn="l" rtl="0">
              <a:lnSpc>
                <a:spcPct val="115000"/>
              </a:lnSpc>
              <a:spcBef>
                <a:spcPts val="1000"/>
              </a:spcBef>
              <a:spcAft>
                <a:spcPts val="0"/>
              </a:spcAft>
              <a:buClr>
                <a:srgbClr val="000000"/>
              </a:buClr>
              <a:buSzPts val="1400"/>
              <a:buFont typeface="Open Sans"/>
              <a:buAutoNum type="arabicPeriod"/>
            </a:pPr>
            <a:r>
              <a:rPr lang="en" sz="1400" b="0" i="0" u="none" strike="noStrike" cap="none">
                <a:solidFill>
                  <a:srgbClr val="000000"/>
                </a:solidFill>
                <a:latin typeface="Open Sans"/>
                <a:ea typeface="Open Sans"/>
                <a:cs typeface="Open Sans"/>
                <a:sym typeface="Open Sans"/>
              </a:rPr>
              <a:t>Gently squeeze the bulb</a:t>
            </a:r>
            <a:endParaRPr sz="1400" b="0" i="0" u="none" strike="noStrike" cap="none">
              <a:solidFill>
                <a:srgbClr val="000000"/>
              </a:solidFill>
              <a:latin typeface="Open Sans"/>
              <a:ea typeface="Open Sans"/>
              <a:cs typeface="Open Sans"/>
              <a:sym typeface="Open Sans"/>
            </a:endParaRPr>
          </a:p>
          <a:p>
            <a:pPr marL="457200" marR="0" lvl="0" indent="-317500" algn="l" rtl="0">
              <a:lnSpc>
                <a:spcPct val="115000"/>
              </a:lnSpc>
              <a:spcBef>
                <a:spcPts val="0"/>
              </a:spcBef>
              <a:spcAft>
                <a:spcPts val="0"/>
              </a:spcAft>
              <a:buClr>
                <a:srgbClr val="000000"/>
              </a:buClr>
              <a:buSzPts val="1400"/>
              <a:buFont typeface="Open Sans"/>
              <a:buAutoNum type="arabicPeriod"/>
            </a:pPr>
            <a:r>
              <a:rPr lang="en" sz="1400" b="0" i="0" u="none" strike="noStrike" cap="none">
                <a:solidFill>
                  <a:srgbClr val="000000"/>
                </a:solidFill>
                <a:latin typeface="Open Sans"/>
                <a:ea typeface="Open Sans"/>
                <a:cs typeface="Open Sans"/>
                <a:sym typeface="Open Sans"/>
              </a:rPr>
              <a:t>Place the tip in the liquid</a:t>
            </a:r>
            <a:endParaRPr sz="1400" b="0" i="0" u="none" strike="noStrike" cap="none">
              <a:solidFill>
                <a:srgbClr val="000000"/>
              </a:solidFill>
              <a:latin typeface="Open Sans"/>
              <a:ea typeface="Open Sans"/>
              <a:cs typeface="Open Sans"/>
              <a:sym typeface="Open Sans"/>
            </a:endParaRPr>
          </a:p>
          <a:p>
            <a:pPr marL="457200" marR="0" lvl="0" indent="-317500" algn="l" rtl="0">
              <a:lnSpc>
                <a:spcPct val="115000"/>
              </a:lnSpc>
              <a:spcBef>
                <a:spcPts val="0"/>
              </a:spcBef>
              <a:spcAft>
                <a:spcPts val="0"/>
              </a:spcAft>
              <a:buClr>
                <a:srgbClr val="000000"/>
              </a:buClr>
              <a:buSzPts val="1400"/>
              <a:buFont typeface="Open Sans"/>
              <a:buAutoNum type="arabicPeriod"/>
            </a:pPr>
            <a:r>
              <a:rPr lang="en" sz="1400" b="0" i="0" u="none" strike="noStrike" cap="none">
                <a:solidFill>
                  <a:srgbClr val="000000"/>
                </a:solidFill>
                <a:latin typeface="Open Sans"/>
                <a:ea typeface="Open Sans"/>
                <a:cs typeface="Open Sans"/>
                <a:sym typeface="Open Sans"/>
              </a:rPr>
              <a:t>Slowly release the pressure on the bulb</a:t>
            </a:r>
            <a:endParaRPr sz="1400" b="0" i="0" u="none" strike="noStrike" cap="none">
              <a:solidFill>
                <a:srgbClr val="000000"/>
              </a:solidFill>
              <a:latin typeface="Open Sans"/>
              <a:ea typeface="Open Sans"/>
              <a:cs typeface="Open Sans"/>
              <a:sym typeface="Open Sans"/>
            </a:endParaRPr>
          </a:p>
          <a:p>
            <a:pPr marL="457200" marR="0" lvl="0" indent="-317500" algn="l" rtl="0">
              <a:lnSpc>
                <a:spcPct val="115000"/>
              </a:lnSpc>
              <a:spcBef>
                <a:spcPts val="0"/>
              </a:spcBef>
              <a:spcAft>
                <a:spcPts val="0"/>
              </a:spcAft>
              <a:buClr>
                <a:srgbClr val="000000"/>
              </a:buClr>
              <a:buSzPts val="1400"/>
              <a:buFont typeface="Open Sans"/>
              <a:buAutoNum type="arabicPeriod"/>
            </a:pPr>
            <a:r>
              <a:rPr lang="en" sz="1400" b="0" i="0" u="none" strike="noStrike" cap="none">
                <a:solidFill>
                  <a:srgbClr val="000000"/>
                </a:solidFill>
                <a:latin typeface="Open Sans"/>
                <a:ea typeface="Open Sans"/>
                <a:cs typeface="Open Sans"/>
                <a:sym typeface="Open Sans"/>
              </a:rPr>
              <a:t>Lift the pipette out of the liquid (and keep it vertical)</a:t>
            </a:r>
            <a:endParaRPr sz="1400" b="0" i="0" u="none" strike="noStrike" cap="none">
              <a:solidFill>
                <a:srgbClr val="000000"/>
              </a:solidFill>
              <a:latin typeface="Open Sans"/>
              <a:ea typeface="Open Sans"/>
              <a:cs typeface="Open Sans"/>
              <a:sym typeface="Open Sans"/>
            </a:endParaRPr>
          </a:p>
          <a:p>
            <a:pPr marL="0" marR="0" lvl="0" indent="0" algn="l" rtl="0">
              <a:lnSpc>
                <a:spcPct val="115000"/>
              </a:lnSpc>
              <a:spcBef>
                <a:spcPts val="1000"/>
              </a:spcBef>
              <a:spcAft>
                <a:spcPts val="0"/>
              </a:spcAft>
              <a:buClr>
                <a:srgbClr val="000000"/>
              </a:buClr>
              <a:buSzPts val="1400"/>
              <a:buFont typeface="Arial"/>
              <a:buNone/>
            </a:pPr>
            <a:r>
              <a:rPr lang="en" sz="1400" b="0" i="0" u="sng" strike="noStrike" cap="none">
                <a:solidFill>
                  <a:srgbClr val="000000"/>
                </a:solidFill>
                <a:latin typeface="Open Sans"/>
                <a:ea typeface="Open Sans"/>
                <a:cs typeface="Open Sans"/>
                <a:sym typeface="Open Sans"/>
              </a:rPr>
              <a:t>Steps to dispense the liquid</a:t>
            </a:r>
            <a:endParaRPr sz="1400" b="0" i="0" u="sng" strike="noStrike" cap="none">
              <a:solidFill>
                <a:srgbClr val="000000"/>
              </a:solidFill>
              <a:latin typeface="Open Sans"/>
              <a:ea typeface="Open Sans"/>
              <a:cs typeface="Open Sans"/>
              <a:sym typeface="Open Sans"/>
            </a:endParaRPr>
          </a:p>
          <a:p>
            <a:pPr marL="457200" marR="0" lvl="0" indent="-317500" algn="l" rtl="0">
              <a:lnSpc>
                <a:spcPct val="115000"/>
              </a:lnSpc>
              <a:spcBef>
                <a:spcPts val="1000"/>
              </a:spcBef>
              <a:spcAft>
                <a:spcPts val="0"/>
              </a:spcAft>
              <a:buClr>
                <a:srgbClr val="000000"/>
              </a:buClr>
              <a:buSzPts val="1400"/>
              <a:buFont typeface="Open Sans"/>
              <a:buAutoNum type="arabicPeriod"/>
            </a:pPr>
            <a:r>
              <a:rPr lang="en" sz="1400" b="0" i="0" u="none" strike="noStrike" cap="none">
                <a:solidFill>
                  <a:srgbClr val="000000"/>
                </a:solidFill>
                <a:latin typeface="Open Sans"/>
                <a:ea typeface="Open Sans"/>
                <a:cs typeface="Open Sans"/>
                <a:sym typeface="Open Sans"/>
              </a:rPr>
              <a:t>Move the tip over where you want the liquid to go</a:t>
            </a:r>
            <a:endParaRPr sz="1400" b="0" i="0" u="none" strike="noStrike" cap="none">
              <a:solidFill>
                <a:srgbClr val="000000"/>
              </a:solidFill>
              <a:latin typeface="Open Sans"/>
              <a:ea typeface="Open Sans"/>
              <a:cs typeface="Open Sans"/>
              <a:sym typeface="Open Sans"/>
            </a:endParaRPr>
          </a:p>
          <a:p>
            <a:pPr marL="457200" marR="0" lvl="0" indent="-317500" algn="l" rtl="0">
              <a:lnSpc>
                <a:spcPct val="115000"/>
              </a:lnSpc>
              <a:spcBef>
                <a:spcPts val="0"/>
              </a:spcBef>
              <a:spcAft>
                <a:spcPts val="0"/>
              </a:spcAft>
              <a:buClr>
                <a:srgbClr val="000000"/>
              </a:buClr>
              <a:buSzPts val="1400"/>
              <a:buFont typeface="Open Sans"/>
              <a:buAutoNum type="arabicPeriod"/>
            </a:pPr>
            <a:r>
              <a:rPr lang="en" sz="1400" b="0" i="0" u="none" strike="noStrike" cap="none">
                <a:solidFill>
                  <a:srgbClr val="000000"/>
                </a:solidFill>
                <a:latin typeface="Open Sans"/>
                <a:ea typeface="Open Sans"/>
                <a:cs typeface="Open Sans"/>
                <a:sym typeface="Open Sans"/>
              </a:rPr>
              <a:t>Gently squeeze the bulb</a:t>
            </a:r>
            <a:endParaRPr sz="1400" b="0" i="0" u="none" strike="noStrike" cap="none">
              <a:solidFill>
                <a:srgbClr val="000000"/>
              </a:solidFill>
              <a:latin typeface="Open Sans"/>
              <a:ea typeface="Open Sans"/>
              <a:cs typeface="Open Sans"/>
              <a:sym typeface="Open Sans"/>
            </a:endParaRPr>
          </a:p>
        </p:txBody>
      </p:sp>
      <p:pic>
        <p:nvPicPr>
          <p:cNvPr id="2" name="Online Media 1" descr="How to Use a Transfer Pipette">
            <a:hlinkClick r:id="" action="ppaction://media"/>
            <a:extLst>
              <a:ext uri="{FF2B5EF4-FFF2-40B4-BE49-F238E27FC236}">
                <a16:creationId xmlns:a16="http://schemas.microsoft.com/office/drawing/2014/main" id="{0ECF310E-2A7D-F7EF-1B41-D74544553A1C}"/>
              </a:ext>
            </a:extLst>
          </p:cNvPr>
          <p:cNvPicPr>
            <a:picLocks noRot="1" noChangeAspect="1"/>
          </p:cNvPicPr>
          <p:nvPr>
            <a:videoFile r:link="rId1"/>
          </p:nvPr>
        </p:nvPicPr>
        <p:blipFill>
          <a:blip r:embed="rId4"/>
          <a:stretch>
            <a:fillRect/>
          </a:stretch>
        </p:blipFill>
        <p:spPr>
          <a:xfrm>
            <a:off x="3491667" y="1030778"/>
            <a:ext cx="5280165" cy="29832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5"/>
          <p:cNvSpPr txBox="1"/>
          <p:nvPr/>
        </p:nvSpPr>
        <p:spPr>
          <a:xfrm>
            <a:off x="6131750" y="4784750"/>
            <a:ext cx="3240900" cy="444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rgbClr val="000000"/>
                </a:solidFill>
                <a:highlight>
                  <a:srgbClr val="FFFFFF"/>
                </a:highlight>
                <a:latin typeface="Arial"/>
                <a:ea typeface="Arial"/>
                <a:cs typeface="Arial"/>
                <a:sym typeface="Arial"/>
              </a:rPr>
              <a:t>© 2022 by The Regents of the University of California. </a:t>
            </a:r>
            <a:endParaRPr sz="900" b="0" i="0" u="none" strike="noStrike" cap="none">
              <a:solidFill>
                <a:srgbClr val="000000"/>
              </a:solidFill>
              <a:highlight>
                <a:srgbClr val="FFFFFF"/>
              </a:highlight>
              <a:latin typeface="Arial"/>
              <a:ea typeface="Arial"/>
              <a:cs typeface="Arial"/>
              <a:sym typeface="Arial"/>
            </a:endParaRPr>
          </a:p>
          <a:p>
            <a:pPr marL="0" marR="0" lvl="0" indent="0" algn="l" rtl="0">
              <a:lnSpc>
                <a:spcPct val="100000"/>
              </a:lnSpc>
              <a:spcBef>
                <a:spcPts val="2300"/>
              </a:spcBef>
              <a:spcAft>
                <a:spcPts val="0"/>
              </a:spcAft>
              <a:buClr>
                <a:srgbClr val="000000"/>
              </a:buClr>
              <a:buSzPts val="1000"/>
              <a:buFont typeface="Arial"/>
              <a:buNone/>
            </a:pPr>
            <a:endParaRPr sz="1000" b="0" i="0" u="none" strike="noStrike" cap="none">
              <a:solidFill>
                <a:srgbClr val="000000"/>
              </a:solidFill>
              <a:highlight>
                <a:srgbClr val="FFFFFF"/>
              </a:highlight>
              <a:latin typeface="Arial"/>
              <a:ea typeface="Arial"/>
              <a:cs typeface="Arial"/>
              <a:sym typeface="Arial"/>
            </a:endParaRPr>
          </a:p>
        </p:txBody>
      </p:sp>
      <p:sp>
        <p:nvSpPr>
          <p:cNvPr id="259" name="Google Shape;259;p15"/>
          <p:cNvSpPr txBox="1">
            <a:spLocks noGrp="1"/>
          </p:cNvSpPr>
          <p:nvPr>
            <p:ph type="title"/>
          </p:nvPr>
        </p:nvSpPr>
        <p:spPr>
          <a:xfrm>
            <a:off x="164875" y="82825"/>
            <a:ext cx="86868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0336E6"/>
                </a:solidFill>
                <a:latin typeface="Montserrat"/>
                <a:ea typeface="Montserrat"/>
                <a:cs typeface="Montserrat"/>
                <a:sym typeface="Montserrat"/>
              </a:rPr>
              <a:t>1.3D Data Table</a:t>
            </a:r>
            <a:endParaRPr b="1">
              <a:solidFill>
                <a:srgbClr val="0336E6"/>
              </a:solidFill>
              <a:latin typeface="Montserrat"/>
              <a:ea typeface="Montserrat"/>
              <a:cs typeface="Montserrat"/>
              <a:sym typeface="Montserrat"/>
            </a:endParaRPr>
          </a:p>
        </p:txBody>
      </p:sp>
      <p:graphicFrame>
        <p:nvGraphicFramePr>
          <p:cNvPr id="260" name="Google Shape;260;p15"/>
          <p:cNvGraphicFramePr/>
          <p:nvPr/>
        </p:nvGraphicFramePr>
        <p:xfrm>
          <a:off x="1063375" y="948488"/>
          <a:ext cx="3000000" cy="3000000"/>
        </p:xfrm>
        <a:graphic>
          <a:graphicData uri="http://schemas.openxmlformats.org/drawingml/2006/table">
            <a:tbl>
              <a:tblPr>
                <a:noFill/>
                <a:tableStyleId>{90FC63BF-400E-40E1-8439-FFCC447001B8}</a:tableStyleId>
              </a:tblPr>
              <a:tblGrid>
                <a:gridCol w="933450">
                  <a:extLst>
                    <a:ext uri="{9D8B030D-6E8A-4147-A177-3AD203B41FA5}">
                      <a16:colId xmlns:a16="http://schemas.microsoft.com/office/drawing/2014/main" val="20000"/>
                    </a:ext>
                  </a:extLst>
                </a:gridCol>
                <a:gridCol w="1038225">
                  <a:extLst>
                    <a:ext uri="{9D8B030D-6E8A-4147-A177-3AD203B41FA5}">
                      <a16:colId xmlns:a16="http://schemas.microsoft.com/office/drawing/2014/main" val="20001"/>
                    </a:ext>
                  </a:extLst>
                </a:gridCol>
                <a:gridCol w="1152525">
                  <a:extLst>
                    <a:ext uri="{9D8B030D-6E8A-4147-A177-3AD203B41FA5}">
                      <a16:colId xmlns:a16="http://schemas.microsoft.com/office/drawing/2014/main" val="20002"/>
                    </a:ext>
                  </a:extLst>
                </a:gridCol>
                <a:gridCol w="2819400">
                  <a:extLst>
                    <a:ext uri="{9D8B030D-6E8A-4147-A177-3AD203B41FA5}">
                      <a16:colId xmlns:a16="http://schemas.microsoft.com/office/drawing/2014/main" val="20003"/>
                    </a:ext>
                  </a:extLst>
                </a:gridCol>
              </a:tblGrid>
              <a:tr h="266700">
                <a:tc rowSpan="2">
                  <a:txBody>
                    <a:bodyPr/>
                    <a:lstStyle/>
                    <a:p>
                      <a:pPr marL="0" marR="0" lvl="0" indent="0" algn="l" rtl="0">
                        <a:lnSpc>
                          <a:spcPct val="100000"/>
                        </a:lnSpc>
                        <a:spcBef>
                          <a:spcPts val="0"/>
                        </a:spcBef>
                        <a:spcAft>
                          <a:spcPts val="0"/>
                        </a:spcAft>
                        <a:buClr>
                          <a:srgbClr val="000000"/>
                        </a:buClr>
                        <a:buSzPts val="1100"/>
                        <a:buFont typeface="Arial"/>
                        <a:buNone/>
                      </a:pPr>
                      <a:endParaRPr sz="1100" b="1" u="none" strike="noStrike" cap="none"/>
                    </a:p>
                    <a:p>
                      <a:pPr marL="0" marR="0" lvl="0" indent="0" algn="l" rtl="0">
                        <a:lnSpc>
                          <a:spcPct val="100000"/>
                        </a:lnSpc>
                        <a:spcBef>
                          <a:spcPts val="0"/>
                        </a:spcBef>
                        <a:spcAft>
                          <a:spcPts val="0"/>
                        </a:spcAft>
                        <a:buClr>
                          <a:srgbClr val="000000"/>
                        </a:buClr>
                        <a:buSzPts val="1100"/>
                        <a:buFont typeface="Arial"/>
                        <a:buNone/>
                      </a:pPr>
                      <a:r>
                        <a:rPr lang="en" sz="1100" b="1" u="none" strike="noStrike" cap="none"/>
                        <a:t>Time</a:t>
                      </a:r>
                      <a:endParaRPr sz="1100" b="1" u="none" strike="noStrike" cap="none"/>
                    </a:p>
                  </a:txBody>
                  <a:tcPr marL="63500" marR="63500" marT="63500" marB="63500"/>
                </a:tc>
                <a:tc gridSpan="2">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a:t>Volume</a:t>
                      </a:r>
                      <a:endParaRPr sz="1100" b="1" u="none" strike="noStrike" cap="none"/>
                    </a:p>
                  </a:txBody>
                  <a:tcPr marL="63500" marR="63500" marT="63500" marB="63500"/>
                </a:tc>
                <a:tc hMerge="1">
                  <a:txBody>
                    <a:bodyPr/>
                    <a:lstStyle/>
                    <a:p>
                      <a:endParaRPr lang="en-US"/>
                    </a:p>
                  </a:txBody>
                  <a:tcPr/>
                </a:tc>
                <a:tc rowSpan="2">
                  <a:txBody>
                    <a:bodyPr/>
                    <a:lstStyle/>
                    <a:p>
                      <a:pPr marL="0" marR="0" lvl="0" indent="0" algn="l" rtl="0">
                        <a:lnSpc>
                          <a:spcPct val="100000"/>
                        </a:lnSpc>
                        <a:spcBef>
                          <a:spcPts val="0"/>
                        </a:spcBef>
                        <a:spcAft>
                          <a:spcPts val="0"/>
                        </a:spcAft>
                        <a:buClr>
                          <a:srgbClr val="000000"/>
                        </a:buClr>
                        <a:buSzPts val="1100"/>
                        <a:buFont typeface="Arial"/>
                        <a:buNone/>
                      </a:pPr>
                      <a:endParaRPr sz="1100" b="1" u="none" strike="noStrike" cap="none"/>
                    </a:p>
                    <a:p>
                      <a:pPr marL="0" marR="0" lvl="0" indent="0" algn="l" rtl="0">
                        <a:lnSpc>
                          <a:spcPct val="100000"/>
                        </a:lnSpc>
                        <a:spcBef>
                          <a:spcPts val="0"/>
                        </a:spcBef>
                        <a:spcAft>
                          <a:spcPts val="0"/>
                        </a:spcAft>
                        <a:buClr>
                          <a:srgbClr val="000000"/>
                        </a:buClr>
                        <a:buSzPts val="1100"/>
                        <a:buFont typeface="Arial"/>
                        <a:buNone/>
                      </a:pPr>
                      <a:r>
                        <a:rPr lang="en" sz="1100" b="1" u="none" strike="noStrike" cap="none"/>
                        <a:t>Other Observations</a:t>
                      </a:r>
                      <a:endParaRPr sz="1100" b="1" u="none" strike="noStrike" cap="none"/>
                    </a:p>
                  </a:txBody>
                  <a:tcPr marL="63500" marR="63500" marT="63500" marB="63500"/>
                </a:tc>
                <a:extLst>
                  <a:ext uri="{0D108BD9-81ED-4DB2-BD59-A6C34878D82A}">
                    <a16:rowId xmlns:a16="http://schemas.microsoft.com/office/drawing/2014/main" val="10000"/>
                  </a:ext>
                </a:extLst>
              </a:tr>
              <a:tr h="2667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t>Instant</a:t>
                      </a:r>
                      <a:endParaRPr sz="1100" b="1"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t>Active Dry</a:t>
                      </a:r>
                      <a:endParaRPr sz="1100" b="1" u="none" strike="noStrike" cap="none"/>
                    </a:p>
                  </a:txBody>
                  <a:tcPr marL="63500" marR="63500" marT="63500" marB="63500"/>
                </a:tc>
                <a:tc vMerge="1">
                  <a:txBody>
                    <a:bodyPr/>
                    <a:lstStyle/>
                    <a:p>
                      <a:endParaRPr lang="en-US"/>
                    </a:p>
                  </a:txBody>
                  <a:tcPr/>
                </a:tc>
                <a:extLst>
                  <a:ext uri="{0D108BD9-81ED-4DB2-BD59-A6C34878D82A}">
                    <a16:rowId xmlns:a16="http://schemas.microsoft.com/office/drawing/2014/main" val="10001"/>
                  </a:ext>
                </a:extLst>
              </a:tr>
              <a:tr h="0">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9:00 am</a:t>
                      </a:r>
                      <a:endParaRPr sz="1100"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12 mL</a:t>
                      </a:r>
                      <a:endParaRPr sz="1100"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12 mL</a:t>
                      </a:r>
                      <a:endParaRPr sz="1100"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Mixed with water</a:t>
                      </a:r>
                      <a:endParaRPr sz="1100" u="none" strike="noStrike" cap="none"/>
                    </a:p>
                  </a:txBody>
                  <a:tcPr marL="63500" marR="63500" marT="63500" marB="63500"/>
                </a:tc>
                <a:extLst>
                  <a:ext uri="{0D108BD9-81ED-4DB2-BD59-A6C34878D82A}">
                    <a16:rowId xmlns:a16="http://schemas.microsoft.com/office/drawing/2014/main" val="10002"/>
                  </a:ext>
                </a:extLst>
              </a:tr>
              <a:tr h="177800">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3500" marR="63500" marT="63500" marB="63500"/>
                </a:tc>
                <a:extLst>
                  <a:ext uri="{0D108BD9-81ED-4DB2-BD59-A6C34878D82A}">
                    <a16:rowId xmlns:a16="http://schemas.microsoft.com/office/drawing/2014/main" val="10003"/>
                  </a:ext>
                </a:extLst>
              </a:tr>
              <a:tr h="177800">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3500" marR="63500" marT="63500" marB="63500"/>
                </a:tc>
                <a:extLst>
                  <a:ext uri="{0D108BD9-81ED-4DB2-BD59-A6C34878D82A}">
                    <a16:rowId xmlns:a16="http://schemas.microsoft.com/office/drawing/2014/main" val="10004"/>
                  </a:ext>
                </a:extLst>
              </a:tr>
              <a:tr h="177800">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3500" marR="63500" marT="63500" marB="63500"/>
                </a:tc>
                <a:extLst>
                  <a:ext uri="{0D108BD9-81ED-4DB2-BD59-A6C34878D82A}">
                    <a16:rowId xmlns:a16="http://schemas.microsoft.com/office/drawing/2014/main" val="10005"/>
                  </a:ext>
                </a:extLst>
              </a:tr>
              <a:tr h="177800">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3500" marR="63500" marT="63500" marB="63500"/>
                </a:tc>
                <a:extLst>
                  <a:ext uri="{0D108BD9-81ED-4DB2-BD59-A6C34878D82A}">
                    <a16:rowId xmlns:a16="http://schemas.microsoft.com/office/drawing/2014/main" val="10006"/>
                  </a:ext>
                </a:extLst>
              </a:tr>
              <a:tr h="177800">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3500" marR="63500" marT="63500" marB="63500"/>
                </a:tc>
                <a:extLst>
                  <a:ext uri="{0D108BD9-81ED-4DB2-BD59-A6C34878D82A}">
                    <a16:rowId xmlns:a16="http://schemas.microsoft.com/office/drawing/2014/main" val="10007"/>
                  </a:ext>
                </a:extLst>
              </a:tr>
              <a:tr h="177800">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3500" marR="63500" marT="63500" marB="63500"/>
                </a:tc>
                <a:extLst>
                  <a:ext uri="{0D108BD9-81ED-4DB2-BD59-A6C34878D82A}">
                    <a16:rowId xmlns:a16="http://schemas.microsoft.com/office/drawing/2014/main" val="10008"/>
                  </a:ext>
                </a:extLst>
              </a:tr>
              <a:tr h="177800">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3500" marR="63500" marT="63500" marB="63500"/>
                </a:tc>
                <a:extLst>
                  <a:ext uri="{0D108BD9-81ED-4DB2-BD59-A6C34878D82A}">
                    <a16:rowId xmlns:a16="http://schemas.microsoft.com/office/drawing/2014/main" val="10009"/>
                  </a:ext>
                </a:extLst>
              </a:tr>
              <a:tr h="177800">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3500" marR="63500" marT="63500" marB="63500"/>
                </a:tc>
                <a:extLst>
                  <a:ext uri="{0D108BD9-81ED-4DB2-BD59-A6C34878D82A}">
                    <a16:rowId xmlns:a16="http://schemas.microsoft.com/office/drawing/2014/main" val="10010"/>
                  </a:ext>
                </a:extLst>
              </a:tr>
              <a:tr h="177800">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3500" marR="63500" marT="63500" marB="63500"/>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63500" marR="63500" marT="63500" marB="63500"/>
                </a:tc>
                <a:extLst>
                  <a:ext uri="{0D108BD9-81ED-4DB2-BD59-A6C34878D82A}">
                    <a16:rowId xmlns:a16="http://schemas.microsoft.com/office/drawing/2014/main" val="10011"/>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6"/>
          <p:cNvSpPr txBox="1">
            <a:spLocks noGrp="1"/>
          </p:cNvSpPr>
          <p:nvPr>
            <p:ph type="body" idx="1"/>
          </p:nvPr>
        </p:nvSpPr>
        <p:spPr>
          <a:xfrm>
            <a:off x="507625" y="3463800"/>
            <a:ext cx="7657500" cy="1357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n" sz="3400">
                <a:solidFill>
                  <a:srgbClr val="000000"/>
                </a:solidFill>
                <a:latin typeface="Open Sans Medium"/>
                <a:ea typeface="Open Sans Medium"/>
                <a:cs typeface="Open Sans Medium"/>
                <a:sym typeface="Open Sans Medium"/>
              </a:rPr>
              <a:t>If you had a “biotech science wand,” what would you use it for?</a:t>
            </a:r>
            <a:endParaRPr sz="3400">
              <a:solidFill>
                <a:srgbClr val="000000"/>
              </a:solidFill>
              <a:latin typeface="Open Sans Medium"/>
              <a:ea typeface="Open Sans Medium"/>
              <a:cs typeface="Open Sans Medium"/>
              <a:sym typeface="Open Sans Medium"/>
            </a:endParaRPr>
          </a:p>
        </p:txBody>
      </p:sp>
      <p:sp>
        <p:nvSpPr>
          <p:cNvPr id="266" name="Google Shape;266;p16"/>
          <p:cNvSpPr txBox="1"/>
          <p:nvPr/>
        </p:nvSpPr>
        <p:spPr>
          <a:xfrm>
            <a:off x="-21030" y="4873992"/>
            <a:ext cx="2936100" cy="338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rgbClr val="000000"/>
                </a:solidFill>
                <a:highlight>
                  <a:srgbClr val="FFFFFF"/>
                </a:highlight>
                <a:latin typeface="Arial"/>
                <a:ea typeface="Arial"/>
                <a:cs typeface="Arial"/>
                <a:sym typeface="Arial"/>
              </a:rPr>
              <a:t>© 2022 by The Regents of the University of California. </a:t>
            </a:r>
            <a:endParaRPr sz="900" b="0" i="0" u="none" strike="noStrike" cap="none">
              <a:solidFill>
                <a:srgbClr val="000000"/>
              </a:solidFill>
              <a:highlight>
                <a:srgbClr val="FFFFFF"/>
              </a:highlight>
              <a:latin typeface="Arial"/>
              <a:ea typeface="Arial"/>
              <a:cs typeface="Arial"/>
              <a:sym typeface="Arial"/>
            </a:endParaRPr>
          </a:p>
          <a:p>
            <a:pPr marL="0" marR="0" lvl="0" indent="0" algn="l" rtl="0">
              <a:lnSpc>
                <a:spcPct val="100000"/>
              </a:lnSpc>
              <a:spcBef>
                <a:spcPts val="2300"/>
              </a:spcBef>
              <a:spcAft>
                <a:spcPts val="0"/>
              </a:spcAft>
              <a:buClr>
                <a:srgbClr val="000000"/>
              </a:buClr>
              <a:buSzPts val="1000"/>
              <a:buFont typeface="Arial"/>
              <a:buNone/>
            </a:pPr>
            <a:endParaRPr sz="1000" b="0" i="0" u="none" strike="noStrike" cap="none">
              <a:solidFill>
                <a:srgbClr val="000000"/>
              </a:solidFill>
              <a:highlight>
                <a:srgbClr val="FFFFFF"/>
              </a:highlight>
              <a:latin typeface="Arial"/>
              <a:ea typeface="Arial"/>
              <a:cs typeface="Arial"/>
              <a:sym typeface="Arial"/>
            </a:endParaRPr>
          </a:p>
        </p:txBody>
      </p:sp>
      <p:sp>
        <p:nvSpPr>
          <p:cNvPr id="267" name="Google Shape;267;p16"/>
          <p:cNvSpPr txBox="1">
            <a:spLocks noGrp="1"/>
          </p:cNvSpPr>
          <p:nvPr>
            <p:ph type="title"/>
          </p:nvPr>
        </p:nvSpPr>
        <p:spPr>
          <a:xfrm>
            <a:off x="114625" y="114600"/>
            <a:ext cx="86868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0336E6"/>
                </a:solidFill>
                <a:latin typeface="Montserrat"/>
                <a:ea typeface="Montserrat"/>
                <a:cs typeface="Montserrat"/>
                <a:sym typeface="Montserrat"/>
              </a:rPr>
              <a:t>1.4A - Biotech Science Wand</a:t>
            </a:r>
            <a:endParaRPr b="1">
              <a:solidFill>
                <a:srgbClr val="0336E6"/>
              </a:solidFill>
              <a:latin typeface="Montserrat"/>
              <a:ea typeface="Montserrat"/>
              <a:cs typeface="Montserrat"/>
              <a:sym typeface="Montserrat"/>
            </a:endParaRPr>
          </a:p>
        </p:txBody>
      </p:sp>
      <p:pic>
        <p:nvPicPr>
          <p:cNvPr id="268" name="Google Shape;268;p16"/>
          <p:cNvPicPr preferRelativeResize="0"/>
          <p:nvPr/>
        </p:nvPicPr>
        <p:blipFill rotWithShape="1">
          <a:blip r:embed="rId3">
            <a:alphaModFix/>
          </a:blip>
          <a:srcRect/>
          <a:stretch/>
        </p:blipFill>
        <p:spPr>
          <a:xfrm>
            <a:off x="2016450" y="778471"/>
            <a:ext cx="5111112" cy="26329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7"/>
          <p:cNvSpPr txBox="1"/>
          <p:nvPr/>
        </p:nvSpPr>
        <p:spPr>
          <a:xfrm>
            <a:off x="6131750" y="4784750"/>
            <a:ext cx="3240900" cy="444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rgbClr val="000000"/>
                </a:solidFill>
                <a:highlight>
                  <a:srgbClr val="FFFFFF"/>
                </a:highlight>
                <a:latin typeface="Arial"/>
                <a:ea typeface="Arial"/>
                <a:cs typeface="Arial"/>
                <a:sym typeface="Arial"/>
              </a:rPr>
              <a:t>© 2022 by The Regents of the University of California. </a:t>
            </a:r>
            <a:endParaRPr sz="900" b="0" i="0" u="none" strike="noStrike" cap="none">
              <a:solidFill>
                <a:srgbClr val="000000"/>
              </a:solidFill>
              <a:highlight>
                <a:srgbClr val="FFFFFF"/>
              </a:highlight>
              <a:latin typeface="Arial"/>
              <a:ea typeface="Arial"/>
              <a:cs typeface="Arial"/>
              <a:sym typeface="Arial"/>
            </a:endParaRPr>
          </a:p>
          <a:p>
            <a:pPr marL="0" marR="0" lvl="0" indent="0" algn="l" rtl="0">
              <a:lnSpc>
                <a:spcPct val="100000"/>
              </a:lnSpc>
              <a:spcBef>
                <a:spcPts val="2300"/>
              </a:spcBef>
              <a:spcAft>
                <a:spcPts val="0"/>
              </a:spcAft>
              <a:buClr>
                <a:srgbClr val="000000"/>
              </a:buClr>
              <a:buSzPts val="1000"/>
              <a:buFont typeface="Arial"/>
              <a:buNone/>
            </a:pPr>
            <a:endParaRPr sz="1000" b="0" i="0" u="none" strike="noStrike" cap="none">
              <a:solidFill>
                <a:srgbClr val="000000"/>
              </a:solidFill>
              <a:highlight>
                <a:srgbClr val="FFFFFF"/>
              </a:highlight>
              <a:latin typeface="Arial"/>
              <a:ea typeface="Arial"/>
              <a:cs typeface="Arial"/>
              <a:sym typeface="Arial"/>
            </a:endParaRPr>
          </a:p>
        </p:txBody>
      </p:sp>
      <p:sp>
        <p:nvSpPr>
          <p:cNvPr id="274" name="Google Shape;274;p17"/>
          <p:cNvSpPr txBox="1">
            <a:spLocks noGrp="1"/>
          </p:cNvSpPr>
          <p:nvPr>
            <p:ph type="title"/>
          </p:nvPr>
        </p:nvSpPr>
        <p:spPr>
          <a:xfrm>
            <a:off x="164875" y="82825"/>
            <a:ext cx="86868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0336E6"/>
                </a:solidFill>
                <a:latin typeface="Montserrat"/>
                <a:ea typeface="Montserrat"/>
                <a:cs typeface="Montserrat"/>
                <a:sym typeface="Montserrat"/>
              </a:rPr>
              <a:t>1.4B Graphic Organizer</a:t>
            </a:r>
            <a:endParaRPr b="1">
              <a:solidFill>
                <a:srgbClr val="0336E6"/>
              </a:solidFill>
              <a:latin typeface="Montserrat"/>
              <a:ea typeface="Montserrat"/>
              <a:cs typeface="Montserrat"/>
              <a:sym typeface="Montserrat"/>
            </a:endParaRPr>
          </a:p>
        </p:txBody>
      </p:sp>
      <p:pic>
        <p:nvPicPr>
          <p:cNvPr id="275" name="Google Shape;275;p17"/>
          <p:cNvPicPr preferRelativeResize="0"/>
          <p:nvPr/>
        </p:nvPicPr>
        <p:blipFill rotWithShape="1">
          <a:blip r:embed="rId3">
            <a:alphaModFix/>
          </a:blip>
          <a:srcRect/>
          <a:stretch/>
        </p:blipFill>
        <p:spPr>
          <a:xfrm>
            <a:off x="2066186" y="780152"/>
            <a:ext cx="5011627" cy="3879970"/>
          </a:xfrm>
          <a:prstGeom prst="rect">
            <a:avLst/>
          </a:prstGeom>
          <a:noFill/>
          <a:ln w="25400" cap="flat" cmpd="sng">
            <a:solidFill>
              <a:schemeClr val="dk1"/>
            </a:solidFill>
            <a:prstDash val="solid"/>
            <a:round/>
            <a:headEnd type="none" w="sm" len="sm"/>
            <a:tailEnd type="none" w="sm" len="sm"/>
          </a:ln>
          <a:effectLst>
            <a:outerShdw blurRad="50800" dist="104012" dir="2700000" algn="tl" rotWithShape="0">
              <a:srgbClr val="000000">
                <a:alpha val="4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8"/>
          <p:cNvSpPr txBox="1">
            <a:spLocks noGrp="1"/>
          </p:cNvSpPr>
          <p:nvPr>
            <p:ph type="title"/>
          </p:nvPr>
        </p:nvSpPr>
        <p:spPr>
          <a:xfrm>
            <a:off x="164875" y="82825"/>
            <a:ext cx="86868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0336E6"/>
                </a:solidFill>
                <a:latin typeface="Montserrat"/>
                <a:ea typeface="Montserrat"/>
                <a:cs typeface="Montserrat"/>
                <a:sym typeface="Montserrat"/>
              </a:rPr>
              <a:t>1.5A Biotech in Agriculture: Pivot Bio </a:t>
            </a:r>
            <a:endParaRPr b="1">
              <a:solidFill>
                <a:srgbClr val="0336E6"/>
              </a:solidFill>
              <a:latin typeface="Montserrat"/>
              <a:ea typeface="Montserrat"/>
              <a:cs typeface="Montserrat"/>
              <a:sym typeface="Montserrat"/>
            </a:endParaRPr>
          </a:p>
        </p:txBody>
      </p:sp>
      <p:pic>
        <p:nvPicPr>
          <p:cNvPr id="2" name="Online Media 1" descr="Biotechnology Careers: Greening Agriculture at Pivot Bio">
            <a:hlinkClick r:id="" action="ppaction://media"/>
            <a:extLst>
              <a:ext uri="{FF2B5EF4-FFF2-40B4-BE49-F238E27FC236}">
                <a16:creationId xmlns:a16="http://schemas.microsoft.com/office/drawing/2014/main" id="{825DE80F-2219-E0AF-997F-2931BEC1A90A}"/>
              </a:ext>
            </a:extLst>
          </p:cNvPr>
          <p:cNvPicPr>
            <a:picLocks noRot="1" noChangeAspect="1"/>
          </p:cNvPicPr>
          <p:nvPr>
            <a:videoFile r:link="rId1"/>
          </p:nvPr>
        </p:nvPicPr>
        <p:blipFill>
          <a:blip r:embed="rId4"/>
          <a:stretch>
            <a:fillRect/>
          </a:stretch>
        </p:blipFill>
        <p:spPr>
          <a:xfrm>
            <a:off x="751179" y="655525"/>
            <a:ext cx="7641642" cy="43175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1a1f3784b59_0_0"/>
          <p:cNvSpPr txBox="1">
            <a:spLocks noGrp="1"/>
          </p:cNvSpPr>
          <p:nvPr>
            <p:ph type="title"/>
          </p:nvPr>
        </p:nvSpPr>
        <p:spPr>
          <a:xfrm>
            <a:off x="164875" y="82825"/>
            <a:ext cx="86868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0336E6"/>
                </a:solidFill>
                <a:latin typeface="Montserrat"/>
                <a:ea typeface="Montserrat"/>
                <a:cs typeface="Montserrat"/>
                <a:sym typeface="Montserrat"/>
              </a:rPr>
              <a:t>1.5B Biotech in Medicine: Bayer </a:t>
            </a:r>
            <a:endParaRPr b="1">
              <a:solidFill>
                <a:srgbClr val="0336E6"/>
              </a:solidFill>
              <a:latin typeface="Montserrat"/>
              <a:ea typeface="Montserrat"/>
              <a:cs typeface="Montserrat"/>
              <a:sym typeface="Montserrat"/>
            </a:endParaRPr>
          </a:p>
        </p:txBody>
      </p:sp>
      <p:pic>
        <p:nvPicPr>
          <p:cNvPr id="2" name="Online Media 1" descr="Biotechnology Careers: Manufacturing Life-Saving Medicines at Bayer">
            <a:hlinkClick r:id="" action="ppaction://media"/>
            <a:extLst>
              <a:ext uri="{FF2B5EF4-FFF2-40B4-BE49-F238E27FC236}">
                <a16:creationId xmlns:a16="http://schemas.microsoft.com/office/drawing/2014/main" id="{DB022B89-D9A8-69DD-A979-EADF255B72E2}"/>
              </a:ext>
            </a:extLst>
          </p:cNvPr>
          <p:cNvPicPr>
            <a:picLocks noRot="1" noChangeAspect="1"/>
          </p:cNvPicPr>
          <p:nvPr>
            <a:videoFile r:link="rId1"/>
          </p:nvPr>
        </p:nvPicPr>
        <p:blipFill>
          <a:blip r:embed="rId4"/>
          <a:stretch>
            <a:fillRect/>
          </a:stretch>
        </p:blipFill>
        <p:spPr>
          <a:xfrm>
            <a:off x="744877" y="655525"/>
            <a:ext cx="7654246" cy="43246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
          <p:cNvSpPr txBox="1"/>
          <p:nvPr/>
        </p:nvSpPr>
        <p:spPr>
          <a:xfrm>
            <a:off x="311708" y="820775"/>
            <a:ext cx="8520600" cy="20526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rgbClr val="000000"/>
              </a:buClr>
              <a:buSzPts val="5200"/>
              <a:buFont typeface="Arial"/>
              <a:buNone/>
            </a:pPr>
            <a:r>
              <a:rPr lang="en" sz="5200" b="1" i="0" u="none" strike="noStrike" cap="none">
                <a:solidFill>
                  <a:srgbClr val="008375"/>
                </a:solidFill>
                <a:latin typeface="Montserrat"/>
                <a:ea typeface="Montserrat"/>
                <a:cs typeface="Montserrat"/>
                <a:sym typeface="Montserrat"/>
              </a:rPr>
              <a:t>Lesson 1</a:t>
            </a:r>
            <a:endParaRPr sz="5200" b="1" i="0" u="none" strike="noStrike" cap="none">
              <a:solidFill>
                <a:srgbClr val="008375"/>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9"/>
          <p:cNvSpPr txBox="1"/>
          <p:nvPr/>
        </p:nvSpPr>
        <p:spPr>
          <a:xfrm>
            <a:off x="311708" y="820775"/>
            <a:ext cx="8520600" cy="20526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rgbClr val="000000"/>
              </a:buClr>
              <a:buSzPts val="5200"/>
              <a:buFont typeface="Arial"/>
              <a:buNone/>
            </a:pPr>
            <a:r>
              <a:rPr lang="en" sz="5200" b="1" i="0" u="none" strike="noStrike" cap="none">
                <a:solidFill>
                  <a:srgbClr val="008375"/>
                </a:solidFill>
                <a:latin typeface="Montserrat"/>
                <a:ea typeface="Montserrat"/>
                <a:cs typeface="Montserrat"/>
                <a:sym typeface="Montserrat"/>
              </a:rPr>
              <a:t>Lesson 3</a:t>
            </a:r>
            <a:endParaRPr sz="5200" b="1" i="0" u="none" strike="noStrike" cap="none">
              <a:solidFill>
                <a:srgbClr val="008375"/>
              </a:solidFill>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20"/>
          <p:cNvSpPr txBox="1">
            <a:spLocks noGrp="1"/>
          </p:cNvSpPr>
          <p:nvPr>
            <p:ph type="body" idx="1"/>
          </p:nvPr>
        </p:nvSpPr>
        <p:spPr>
          <a:xfrm>
            <a:off x="228600" y="854700"/>
            <a:ext cx="4900800" cy="3812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sz="2200">
                <a:solidFill>
                  <a:srgbClr val="000000"/>
                </a:solidFill>
                <a:latin typeface="Open Sans"/>
                <a:ea typeface="Open Sans"/>
                <a:cs typeface="Open Sans"/>
                <a:sym typeface="Open Sans"/>
              </a:rPr>
              <a:t>What do you remember about biotech from your trip to The Lawrence?</a:t>
            </a:r>
            <a:endParaRPr sz="2200">
              <a:solidFill>
                <a:srgbClr val="000000"/>
              </a:solidFill>
              <a:latin typeface="Open Sans"/>
              <a:ea typeface="Open Sans"/>
              <a:cs typeface="Open Sans"/>
              <a:sym typeface="Open Sans"/>
            </a:endParaRPr>
          </a:p>
          <a:p>
            <a:pPr marL="0" lvl="0" indent="0" algn="l" rtl="0">
              <a:lnSpc>
                <a:spcPct val="115000"/>
              </a:lnSpc>
              <a:spcBef>
                <a:spcPts val="1200"/>
              </a:spcBef>
              <a:spcAft>
                <a:spcPts val="1200"/>
              </a:spcAft>
              <a:buSzPts val="1800"/>
              <a:buNone/>
            </a:pPr>
            <a:r>
              <a:rPr lang="en" sz="2200">
                <a:solidFill>
                  <a:srgbClr val="000000"/>
                </a:solidFill>
                <a:latin typeface="Open Sans"/>
                <a:ea typeface="Open Sans"/>
                <a:cs typeface="Open Sans"/>
                <a:sym typeface="Open Sans"/>
              </a:rPr>
              <a:t>Update your graphic organizer with information about </a:t>
            </a:r>
            <a:r>
              <a:rPr lang="en" sz="2200" i="1">
                <a:solidFill>
                  <a:srgbClr val="000000"/>
                </a:solidFill>
                <a:latin typeface="Open Sans"/>
                <a:ea typeface="Open Sans"/>
                <a:cs typeface="Open Sans"/>
                <a:sym typeface="Open Sans"/>
              </a:rPr>
              <a:t>Lifes Parts and Processes</a:t>
            </a:r>
            <a:r>
              <a:rPr lang="en" sz="2200">
                <a:solidFill>
                  <a:srgbClr val="000000"/>
                </a:solidFill>
                <a:latin typeface="Open Sans"/>
                <a:ea typeface="Open Sans"/>
                <a:cs typeface="Open Sans"/>
                <a:sym typeface="Open Sans"/>
              </a:rPr>
              <a:t> or with ideas about </a:t>
            </a:r>
            <a:r>
              <a:rPr lang="en" sz="2200" i="1">
                <a:solidFill>
                  <a:srgbClr val="000000"/>
                </a:solidFill>
                <a:latin typeface="Open Sans"/>
                <a:ea typeface="Open Sans"/>
                <a:cs typeface="Open Sans"/>
                <a:sym typeface="Open Sans"/>
              </a:rPr>
              <a:t>Problems</a:t>
            </a:r>
            <a:r>
              <a:rPr lang="en" sz="2200">
                <a:solidFill>
                  <a:srgbClr val="000000"/>
                </a:solidFill>
                <a:latin typeface="Open Sans"/>
                <a:ea typeface="Open Sans"/>
                <a:cs typeface="Open Sans"/>
                <a:sym typeface="Open Sans"/>
              </a:rPr>
              <a:t> that could be solved with biotechnology.</a:t>
            </a:r>
            <a:endParaRPr sz="2200">
              <a:solidFill>
                <a:srgbClr val="000000"/>
              </a:solidFill>
              <a:latin typeface="Open Sans Medium"/>
              <a:ea typeface="Open Sans Medium"/>
              <a:cs typeface="Open Sans Medium"/>
              <a:sym typeface="Open Sans Medium"/>
            </a:endParaRPr>
          </a:p>
        </p:txBody>
      </p:sp>
      <p:sp>
        <p:nvSpPr>
          <p:cNvPr id="298" name="Google Shape;298;p20"/>
          <p:cNvSpPr txBox="1"/>
          <p:nvPr/>
        </p:nvSpPr>
        <p:spPr>
          <a:xfrm>
            <a:off x="-21030" y="4873992"/>
            <a:ext cx="2936100" cy="338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rgbClr val="000000"/>
                </a:solidFill>
                <a:highlight>
                  <a:srgbClr val="FFFFFF"/>
                </a:highlight>
                <a:latin typeface="Arial"/>
                <a:ea typeface="Arial"/>
                <a:cs typeface="Arial"/>
                <a:sym typeface="Arial"/>
              </a:rPr>
              <a:t>© 2022 by The Regents of the University of California. </a:t>
            </a:r>
            <a:endParaRPr sz="900" b="0" i="0" u="none" strike="noStrike" cap="none">
              <a:solidFill>
                <a:srgbClr val="000000"/>
              </a:solidFill>
              <a:highlight>
                <a:srgbClr val="FFFFFF"/>
              </a:highlight>
              <a:latin typeface="Arial"/>
              <a:ea typeface="Arial"/>
              <a:cs typeface="Arial"/>
              <a:sym typeface="Arial"/>
            </a:endParaRPr>
          </a:p>
          <a:p>
            <a:pPr marL="0" marR="0" lvl="0" indent="0" algn="l" rtl="0">
              <a:lnSpc>
                <a:spcPct val="100000"/>
              </a:lnSpc>
              <a:spcBef>
                <a:spcPts val="2300"/>
              </a:spcBef>
              <a:spcAft>
                <a:spcPts val="0"/>
              </a:spcAft>
              <a:buClr>
                <a:srgbClr val="000000"/>
              </a:buClr>
              <a:buSzPts val="1000"/>
              <a:buFont typeface="Arial"/>
              <a:buNone/>
            </a:pPr>
            <a:endParaRPr sz="1000" b="0" i="0" u="none" strike="noStrike" cap="none">
              <a:solidFill>
                <a:srgbClr val="000000"/>
              </a:solidFill>
              <a:highlight>
                <a:srgbClr val="FFFFFF"/>
              </a:highlight>
              <a:latin typeface="Arial"/>
              <a:ea typeface="Arial"/>
              <a:cs typeface="Arial"/>
              <a:sym typeface="Arial"/>
            </a:endParaRPr>
          </a:p>
        </p:txBody>
      </p:sp>
      <p:sp>
        <p:nvSpPr>
          <p:cNvPr id="299" name="Google Shape;299;p20"/>
          <p:cNvSpPr txBox="1">
            <a:spLocks noGrp="1"/>
          </p:cNvSpPr>
          <p:nvPr>
            <p:ph type="title"/>
          </p:nvPr>
        </p:nvSpPr>
        <p:spPr>
          <a:xfrm>
            <a:off x="228600" y="205775"/>
            <a:ext cx="86868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0336E6"/>
                </a:solidFill>
                <a:latin typeface="Montserrat"/>
                <a:ea typeface="Montserrat"/>
                <a:cs typeface="Montserrat"/>
                <a:sym typeface="Montserrat"/>
              </a:rPr>
              <a:t>3.1 - Warm-Up</a:t>
            </a:r>
            <a:endParaRPr b="1">
              <a:solidFill>
                <a:srgbClr val="0336E6"/>
              </a:solidFill>
              <a:latin typeface="Montserrat"/>
              <a:ea typeface="Montserrat"/>
              <a:cs typeface="Montserrat"/>
              <a:sym typeface="Montserrat"/>
            </a:endParaRPr>
          </a:p>
        </p:txBody>
      </p:sp>
      <p:pic>
        <p:nvPicPr>
          <p:cNvPr id="300" name="Google Shape;300;p20"/>
          <p:cNvPicPr preferRelativeResize="0"/>
          <p:nvPr/>
        </p:nvPicPr>
        <p:blipFill rotWithShape="1">
          <a:blip r:embed="rId3">
            <a:alphaModFix/>
          </a:blip>
          <a:srcRect/>
          <a:stretch/>
        </p:blipFill>
        <p:spPr>
          <a:xfrm>
            <a:off x="5512450" y="300200"/>
            <a:ext cx="3479149" cy="2572874"/>
          </a:xfrm>
          <a:prstGeom prst="rect">
            <a:avLst/>
          </a:prstGeom>
          <a:noFill/>
          <a:ln>
            <a:noFill/>
          </a:ln>
        </p:spPr>
      </p:pic>
      <p:pic>
        <p:nvPicPr>
          <p:cNvPr id="301" name="Google Shape;301;p20"/>
          <p:cNvPicPr preferRelativeResize="0"/>
          <p:nvPr/>
        </p:nvPicPr>
        <p:blipFill rotWithShape="1">
          <a:blip r:embed="rId4">
            <a:alphaModFix/>
          </a:blip>
          <a:srcRect/>
          <a:stretch/>
        </p:blipFill>
        <p:spPr>
          <a:xfrm>
            <a:off x="5512450" y="3354850"/>
            <a:ext cx="3479150" cy="136871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1"/>
          <p:cNvSpPr txBox="1">
            <a:spLocks noGrp="1"/>
          </p:cNvSpPr>
          <p:nvPr>
            <p:ph type="title"/>
          </p:nvPr>
        </p:nvSpPr>
        <p:spPr>
          <a:xfrm>
            <a:off x="164875" y="82825"/>
            <a:ext cx="86868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0336E6"/>
                </a:solidFill>
                <a:latin typeface="Montserrat"/>
                <a:ea typeface="Montserrat"/>
                <a:cs typeface="Montserrat"/>
                <a:sym typeface="Montserrat"/>
              </a:rPr>
              <a:t>3.2A Bolt Threads video</a:t>
            </a:r>
            <a:endParaRPr b="1">
              <a:solidFill>
                <a:srgbClr val="0336E6"/>
              </a:solidFill>
              <a:latin typeface="Montserrat"/>
              <a:ea typeface="Montserrat"/>
              <a:cs typeface="Montserrat"/>
              <a:sym typeface="Montserrat"/>
            </a:endParaRPr>
          </a:p>
        </p:txBody>
      </p:sp>
      <p:pic>
        <p:nvPicPr>
          <p:cNvPr id="2" name="Online Media 1" descr="Biotechnology Careers: Making a Leather Alternative from Mushrooms at Bolt Threads">
            <a:hlinkClick r:id="" action="ppaction://media"/>
            <a:extLst>
              <a:ext uri="{FF2B5EF4-FFF2-40B4-BE49-F238E27FC236}">
                <a16:creationId xmlns:a16="http://schemas.microsoft.com/office/drawing/2014/main" id="{2ED00F9A-A857-7E3F-352A-129D7288D649}"/>
              </a:ext>
            </a:extLst>
          </p:cNvPr>
          <p:cNvPicPr>
            <a:picLocks noRot="1" noChangeAspect="1"/>
          </p:cNvPicPr>
          <p:nvPr>
            <a:videoFile r:link="rId1"/>
          </p:nvPr>
        </p:nvPicPr>
        <p:blipFill>
          <a:blip r:embed="rId4"/>
          <a:stretch>
            <a:fillRect/>
          </a:stretch>
        </p:blipFill>
        <p:spPr>
          <a:xfrm>
            <a:off x="736982" y="655525"/>
            <a:ext cx="7670036" cy="43335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2"/>
          <p:cNvSpPr txBox="1">
            <a:spLocks noGrp="1"/>
          </p:cNvSpPr>
          <p:nvPr>
            <p:ph type="title"/>
          </p:nvPr>
        </p:nvSpPr>
        <p:spPr>
          <a:xfrm>
            <a:off x="164875" y="82825"/>
            <a:ext cx="86868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0336E6"/>
                </a:solidFill>
                <a:latin typeface="Montserrat"/>
                <a:ea typeface="Montserrat"/>
                <a:cs typeface="Montserrat"/>
                <a:sym typeface="Montserrat"/>
              </a:rPr>
              <a:t>3.2B Impossible Foods video</a:t>
            </a:r>
            <a:endParaRPr b="1">
              <a:solidFill>
                <a:srgbClr val="0336E6"/>
              </a:solidFill>
              <a:latin typeface="Montserrat"/>
              <a:ea typeface="Montserrat"/>
              <a:cs typeface="Montserrat"/>
              <a:sym typeface="Montserrat"/>
            </a:endParaRPr>
          </a:p>
        </p:txBody>
      </p:sp>
      <p:pic>
        <p:nvPicPr>
          <p:cNvPr id="3" name="Online Media 2" descr="Biotechnology Careers: Making Plant-Based Meat at Impossible Foods">
            <a:hlinkClick r:id="" action="ppaction://media"/>
            <a:extLst>
              <a:ext uri="{FF2B5EF4-FFF2-40B4-BE49-F238E27FC236}">
                <a16:creationId xmlns:a16="http://schemas.microsoft.com/office/drawing/2014/main" id="{1BABCC7A-A702-F37C-ADD1-DF273F5BF0FF}"/>
              </a:ext>
            </a:extLst>
          </p:cNvPr>
          <p:cNvPicPr>
            <a:picLocks noRot="1" noChangeAspect="1"/>
          </p:cNvPicPr>
          <p:nvPr>
            <a:videoFile r:link="rId1"/>
          </p:nvPr>
        </p:nvPicPr>
        <p:blipFill>
          <a:blip r:embed="rId4"/>
          <a:stretch>
            <a:fillRect/>
          </a:stretch>
        </p:blipFill>
        <p:spPr>
          <a:xfrm>
            <a:off x="740611" y="655525"/>
            <a:ext cx="7662778" cy="43294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3"/>
          <p:cNvSpPr txBox="1">
            <a:spLocks noGrp="1"/>
          </p:cNvSpPr>
          <p:nvPr>
            <p:ph type="body" idx="1"/>
          </p:nvPr>
        </p:nvSpPr>
        <p:spPr>
          <a:xfrm>
            <a:off x="507625" y="3463800"/>
            <a:ext cx="7657500" cy="1357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n" sz="3400">
                <a:solidFill>
                  <a:srgbClr val="000000"/>
                </a:solidFill>
                <a:latin typeface="Open Sans Medium"/>
                <a:ea typeface="Open Sans Medium"/>
                <a:cs typeface="Open Sans Medium"/>
                <a:sym typeface="Open Sans Medium"/>
              </a:rPr>
              <a:t>If you had a “biotech science wand,” what would you use it for?</a:t>
            </a:r>
            <a:endParaRPr sz="3400">
              <a:solidFill>
                <a:srgbClr val="000000"/>
              </a:solidFill>
              <a:latin typeface="Open Sans Medium"/>
              <a:ea typeface="Open Sans Medium"/>
              <a:cs typeface="Open Sans Medium"/>
              <a:sym typeface="Open Sans Medium"/>
            </a:endParaRPr>
          </a:p>
        </p:txBody>
      </p:sp>
      <p:sp>
        <p:nvSpPr>
          <p:cNvPr id="319" name="Google Shape;319;p23"/>
          <p:cNvSpPr txBox="1"/>
          <p:nvPr/>
        </p:nvSpPr>
        <p:spPr>
          <a:xfrm>
            <a:off x="-21030" y="4873992"/>
            <a:ext cx="2936100" cy="338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rgbClr val="000000"/>
                </a:solidFill>
                <a:highlight>
                  <a:srgbClr val="FFFFFF"/>
                </a:highlight>
                <a:latin typeface="Arial"/>
                <a:ea typeface="Arial"/>
                <a:cs typeface="Arial"/>
                <a:sym typeface="Arial"/>
              </a:rPr>
              <a:t>© 2022 by The Regents of the University of California. </a:t>
            </a:r>
            <a:endParaRPr sz="900" b="0" i="0" u="none" strike="noStrike" cap="none">
              <a:solidFill>
                <a:srgbClr val="000000"/>
              </a:solidFill>
              <a:highlight>
                <a:srgbClr val="FFFFFF"/>
              </a:highlight>
              <a:latin typeface="Arial"/>
              <a:ea typeface="Arial"/>
              <a:cs typeface="Arial"/>
              <a:sym typeface="Arial"/>
            </a:endParaRPr>
          </a:p>
          <a:p>
            <a:pPr marL="0" marR="0" lvl="0" indent="0" algn="l" rtl="0">
              <a:lnSpc>
                <a:spcPct val="100000"/>
              </a:lnSpc>
              <a:spcBef>
                <a:spcPts val="2300"/>
              </a:spcBef>
              <a:spcAft>
                <a:spcPts val="0"/>
              </a:spcAft>
              <a:buClr>
                <a:srgbClr val="000000"/>
              </a:buClr>
              <a:buSzPts val="1000"/>
              <a:buFont typeface="Arial"/>
              <a:buNone/>
            </a:pPr>
            <a:endParaRPr sz="1000" b="0" i="0" u="none" strike="noStrike" cap="none">
              <a:solidFill>
                <a:srgbClr val="000000"/>
              </a:solidFill>
              <a:highlight>
                <a:srgbClr val="FFFFFF"/>
              </a:highlight>
              <a:latin typeface="Arial"/>
              <a:ea typeface="Arial"/>
              <a:cs typeface="Arial"/>
              <a:sym typeface="Arial"/>
            </a:endParaRPr>
          </a:p>
        </p:txBody>
      </p:sp>
      <p:sp>
        <p:nvSpPr>
          <p:cNvPr id="320" name="Google Shape;320;p23"/>
          <p:cNvSpPr txBox="1">
            <a:spLocks noGrp="1"/>
          </p:cNvSpPr>
          <p:nvPr>
            <p:ph type="title"/>
          </p:nvPr>
        </p:nvSpPr>
        <p:spPr>
          <a:xfrm>
            <a:off x="114625" y="114600"/>
            <a:ext cx="86868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0336E6"/>
                </a:solidFill>
                <a:latin typeface="Montserrat"/>
                <a:ea typeface="Montserrat"/>
                <a:cs typeface="Montserrat"/>
                <a:sym typeface="Montserrat"/>
              </a:rPr>
              <a:t>3.3 - Biotech Science Wand</a:t>
            </a:r>
            <a:endParaRPr b="1">
              <a:solidFill>
                <a:srgbClr val="0336E6"/>
              </a:solidFill>
              <a:latin typeface="Montserrat"/>
              <a:ea typeface="Montserrat"/>
              <a:cs typeface="Montserrat"/>
              <a:sym typeface="Montserrat"/>
            </a:endParaRPr>
          </a:p>
        </p:txBody>
      </p:sp>
      <p:pic>
        <p:nvPicPr>
          <p:cNvPr id="321" name="Google Shape;321;p23"/>
          <p:cNvPicPr preferRelativeResize="0"/>
          <p:nvPr/>
        </p:nvPicPr>
        <p:blipFill rotWithShape="1">
          <a:blip r:embed="rId3">
            <a:alphaModFix/>
          </a:blip>
          <a:srcRect/>
          <a:stretch/>
        </p:blipFill>
        <p:spPr>
          <a:xfrm>
            <a:off x="2016450" y="778471"/>
            <a:ext cx="5111112" cy="26329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3"/>
          <p:cNvPicPr preferRelativeResize="0"/>
          <p:nvPr/>
        </p:nvPicPr>
        <p:blipFill rotWithShape="1">
          <a:blip r:embed="rId3">
            <a:alphaModFix/>
          </a:blip>
          <a:srcRect/>
          <a:stretch/>
        </p:blipFill>
        <p:spPr>
          <a:xfrm>
            <a:off x="5605168" y="73177"/>
            <a:ext cx="3325286" cy="2226052"/>
          </a:xfrm>
          <a:prstGeom prst="rect">
            <a:avLst/>
          </a:prstGeom>
          <a:noFill/>
          <a:ln>
            <a:noFill/>
          </a:ln>
        </p:spPr>
      </p:pic>
      <p:sp>
        <p:nvSpPr>
          <p:cNvPr id="112" name="Google Shape;112;p3"/>
          <p:cNvSpPr txBox="1">
            <a:spLocks noGrp="1"/>
          </p:cNvSpPr>
          <p:nvPr>
            <p:ph type="body" idx="1"/>
          </p:nvPr>
        </p:nvSpPr>
        <p:spPr>
          <a:xfrm>
            <a:off x="228600" y="854700"/>
            <a:ext cx="4884300" cy="3812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en" sz="2200">
                <a:solidFill>
                  <a:srgbClr val="000000"/>
                </a:solidFill>
                <a:latin typeface="Open Sans"/>
                <a:ea typeface="Open Sans"/>
                <a:cs typeface="Open Sans"/>
                <a:sym typeface="Open Sans"/>
              </a:rPr>
              <a:t>Leather is made from cow skins. Cows are a major contributor to climate change.</a:t>
            </a:r>
            <a:endParaRPr sz="2200">
              <a:solidFill>
                <a:srgbClr val="000000"/>
              </a:solidFill>
              <a:latin typeface="Open Sans"/>
              <a:ea typeface="Open Sans"/>
              <a:cs typeface="Open Sans"/>
              <a:sym typeface="Open Sans"/>
            </a:endParaRPr>
          </a:p>
          <a:p>
            <a:pPr marL="0" lvl="0" indent="0" algn="l" rtl="0">
              <a:lnSpc>
                <a:spcPct val="100000"/>
              </a:lnSpc>
              <a:spcBef>
                <a:spcPts val="1000"/>
              </a:spcBef>
              <a:spcAft>
                <a:spcPts val="0"/>
              </a:spcAft>
              <a:buSzPts val="1800"/>
              <a:buNone/>
            </a:pPr>
            <a:r>
              <a:rPr lang="en" sz="2200">
                <a:solidFill>
                  <a:srgbClr val="000000"/>
                </a:solidFill>
                <a:latin typeface="Open Sans"/>
                <a:ea typeface="Open Sans"/>
                <a:cs typeface="Open Sans"/>
                <a:sym typeface="Open Sans"/>
              </a:rPr>
              <a:t>A company called VitroLabs in San Jose is developing a way to grow leather in a lab, without killing any cows. </a:t>
            </a:r>
            <a:endParaRPr sz="2200">
              <a:solidFill>
                <a:srgbClr val="000000"/>
              </a:solidFill>
              <a:latin typeface="Open Sans"/>
              <a:ea typeface="Open Sans"/>
              <a:cs typeface="Open Sans"/>
              <a:sym typeface="Open Sans"/>
            </a:endParaRPr>
          </a:p>
          <a:p>
            <a:pPr marL="457200" lvl="0" indent="0" algn="l" rtl="0">
              <a:lnSpc>
                <a:spcPct val="100000"/>
              </a:lnSpc>
              <a:spcBef>
                <a:spcPts val="1000"/>
              </a:spcBef>
              <a:spcAft>
                <a:spcPts val="0"/>
              </a:spcAft>
              <a:buSzPts val="1800"/>
              <a:buNone/>
            </a:pPr>
            <a:r>
              <a:rPr lang="en" sz="2200">
                <a:solidFill>
                  <a:srgbClr val="000000"/>
                </a:solidFill>
                <a:latin typeface="Open Sans Medium"/>
                <a:ea typeface="Open Sans Medium"/>
                <a:cs typeface="Open Sans Medium"/>
                <a:sym typeface="Open Sans Medium"/>
              </a:rPr>
              <a:t>What do you think about this?</a:t>
            </a:r>
            <a:endParaRPr sz="2200">
              <a:solidFill>
                <a:srgbClr val="000000"/>
              </a:solidFill>
              <a:latin typeface="Open Sans Medium"/>
              <a:ea typeface="Open Sans Medium"/>
              <a:cs typeface="Open Sans Medium"/>
              <a:sym typeface="Open Sans Medium"/>
            </a:endParaRPr>
          </a:p>
          <a:p>
            <a:pPr marL="457200" lvl="0" indent="0" algn="l" rtl="0">
              <a:lnSpc>
                <a:spcPct val="100000"/>
              </a:lnSpc>
              <a:spcBef>
                <a:spcPts val="0"/>
              </a:spcBef>
              <a:spcAft>
                <a:spcPts val="0"/>
              </a:spcAft>
              <a:buSzPts val="1800"/>
              <a:buNone/>
            </a:pPr>
            <a:r>
              <a:rPr lang="en" sz="2200">
                <a:solidFill>
                  <a:srgbClr val="000000"/>
                </a:solidFill>
                <a:latin typeface="Open Sans Medium"/>
                <a:ea typeface="Open Sans Medium"/>
                <a:cs typeface="Open Sans Medium"/>
                <a:sym typeface="Open Sans Medium"/>
              </a:rPr>
              <a:t>What does it make you wonder? </a:t>
            </a:r>
            <a:endParaRPr sz="2200">
              <a:solidFill>
                <a:srgbClr val="000000"/>
              </a:solidFill>
              <a:latin typeface="Open Sans Medium"/>
              <a:ea typeface="Open Sans Medium"/>
              <a:cs typeface="Open Sans Medium"/>
              <a:sym typeface="Open Sans Medium"/>
            </a:endParaRPr>
          </a:p>
          <a:p>
            <a:pPr marL="457200" lvl="0" indent="0" algn="l" rtl="0">
              <a:lnSpc>
                <a:spcPct val="100000"/>
              </a:lnSpc>
              <a:spcBef>
                <a:spcPts val="0"/>
              </a:spcBef>
              <a:spcAft>
                <a:spcPts val="0"/>
              </a:spcAft>
              <a:buSzPts val="1800"/>
              <a:buNone/>
            </a:pPr>
            <a:r>
              <a:rPr lang="en" sz="2200">
                <a:solidFill>
                  <a:srgbClr val="000000"/>
                </a:solidFill>
                <a:latin typeface="Open Sans Medium"/>
                <a:ea typeface="Open Sans Medium"/>
                <a:cs typeface="Open Sans Medium"/>
                <a:sym typeface="Open Sans Medium"/>
              </a:rPr>
              <a:t>What questions do you have?</a:t>
            </a:r>
            <a:endParaRPr sz="2200">
              <a:solidFill>
                <a:srgbClr val="000000"/>
              </a:solidFill>
              <a:latin typeface="Open Sans Medium"/>
              <a:ea typeface="Open Sans Medium"/>
              <a:cs typeface="Open Sans Medium"/>
              <a:sym typeface="Open Sans Medium"/>
            </a:endParaRPr>
          </a:p>
        </p:txBody>
      </p:sp>
      <p:sp>
        <p:nvSpPr>
          <p:cNvPr id="113" name="Google Shape;113;p3"/>
          <p:cNvSpPr txBox="1"/>
          <p:nvPr/>
        </p:nvSpPr>
        <p:spPr>
          <a:xfrm>
            <a:off x="-21030" y="4873992"/>
            <a:ext cx="2936100" cy="338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rgbClr val="000000"/>
                </a:solidFill>
                <a:highlight>
                  <a:srgbClr val="FFFFFF"/>
                </a:highlight>
                <a:latin typeface="Arial"/>
                <a:ea typeface="Arial"/>
                <a:cs typeface="Arial"/>
                <a:sym typeface="Arial"/>
              </a:rPr>
              <a:t>© 2022 by The Regents of the University of California. </a:t>
            </a:r>
            <a:endParaRPr sz="900" b="0" i="0" u="none" strike="noStrike" cap="none">
              <a:solidFill>
                <a:srgbClr val="000000"/>
              </a:solidFill>
              <a:highlight>
                <a:srgbClr val="FFFFFF"/>
              </a:highlight>
              <a:latin typeface="Arial"/>
              <a:ea typeface="Arial"/>
              <a:cs typeface="Arial"/>
              <a:sym typeface="Arial"/>
            </a:endParaRPr>
          </a:p>
          <a:p>
            <a:pPr marL="0" marR="0" lvl="0" indent="0" algn="l" rtl="0">
              <a:lnSpc>
                <a:spcPct val="100000"/>
              </a:lnSpc>
              <a:spcBef>
                <a:spcPts val="2300"/>
              </a:spcBef>
              <a:spcAft>
                <a:spcPts val="0"/>
              </a:spcAft>
              <a:buClr>
                <a:srgbClr val="000000"/>
              </a:buClr>
              <a:buSzPts val="1000"/>
              <a:buFont typeface="Arial"/>
              <a:buNone/>
            </a:pPr>
            <a:endParaRPr sz="1000" b="0" i="0" u="none" strike="noStrike" cap="none">
              <a:solidFill>
                <a:srgbClr val="000000"/>
              </a:solidFill>
              <a:highlight>
                <a:srgbClr val="FFFFFF"/>
              </a:highlight>
              <a:latin typeface="Arial"/>
              <a:ea typeface="Arial"/>
              <a:cs typeface="Arial"/>
              <a:sym typeface="Arial"/>
            </a:endParaRPr>
          </a:p>
        </p:txBody>
      </p:sp>
      <p:pic>
        <p:nvPicPr>
          <p:cNvPr id="114" name="Google Shape;114;p3"/>
          <p:cNvPicPr preferRelativeResize="0"/>
          <p:nvPr/>
        </p:nvPicPr>
        <p:blipFill rotWithShape="1">
          <a:blip r:embed="rId4">
            <a:alphaModFix/>
          </a:blip>
          <a:srcRect/>
          <a:stretch/>
        </p:blipFill>
        <p:spPr>
          <a:xfrm>
            <a:off x="5605168" y="2644916"/>
            <a:ext cx="3342982" cy="2226054"/>
          </a:xfrm>
          <a:prstGeom prst="rect">
            <a:avLst/>
          </a:prstGeom>
          <a:noFill/>
          <a:ln>
            <a:noFill/>
          </a:ln>
        </p:spPr>
      </p:pic>
      <p:sp>
        <p:nvSpPr>
          <p:cNvPr id="115" name="Google Shape;115;p3"/>
          <p:cNvSpPr txBox="1">
            <a:spLocks noGrp="1"/>
          </p:cNvSpPr>
          <p:nvPr>
            <p:ph type="title"/>
          </p:nvPr>
        </p:nvSpPr>
        <p:spPr>
          <a:xfrm>
            <a:off x="228600" y="205775"/>
            <a:ext cx="41490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0336E6"/>
                </a:solidFill>
                <a:latin typeface="Montserrat"/>
                <a:ea typeface="Montserrat"/>
                <a:cs typeface="Montserrat"/>
                <a:sym typeface="Montserrat"/>
              </a:rPr>
              <a:t>1.1 - Warm-Up</a:t>
            </a:r>
            <a:endParaRPr b="1">
              <a:solidFill>
                <a:srgbClr val="0336E6"/>
              </a:solidFill>
              <a:latin typeface="Montserrat"/>
              <a:ea typeface="Montserrat"/>
              <a:cs typeface="Montserrat"/>
              <a:sym typeface="Montserrat"/>
            </a:endParaRPr>
          </a:p>
        </p:txBody>
      </p:sp>
      <p:sp>
        <p:nvSpPr>
          <p:cNvPr id="116" name="Google Shape;116;p3"/>
          <p:cNvSpPr txBox="1"/>
          <p:nvPr/>
        </p:nvSpPr>
        <p:spPr>
          <a:xfrm>
            <a:off x="5505835" y="4815715"/>
            <a:ext cx="36732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Lab-grown Leather. Image Courtesy of VitroLabs Inc, © 2021</a:t>
            </a:r>
            <a:endParaRPr sz="1000" b="0" i="0" u="none" strike="noStrike" cap="none">
              <a:solidFill>
                <a:srgbClr val="000000"/>
              </a:solidFill>
              <a:latin typeface="Arial"/>
              <a:ea typeface="Arial"/>
              <a:cs typeface="Arial"/>
              <a:sym typeface="Arial"/>
            </a:endParaRPr>
          </a:p>
        </p:txBody>
      </p:sp>
      <p:sp>
        <p:nvSpPr>
          <p:cNvPr id="117" name="Google Shape;117;p3"/>
          <p:cNvSpPr txBox="1"/>
          <p:nvPr/>
        </p:nvSpPr>
        <p:spPr>
          <a:xfrm>
            <a:off x="5498840" y="2230622"/>
            <a:ext cx="35127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Cows are raised so their skin can be used to make leather</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4"/>
          <p:cNvSpPr txBox="1">
            <a:spLocks noGrp="1"/>
          </p:cNvSpPr>
          <p:nvPr>
            <p:ph type="title"/>
          </p:nvPr>
        </p:nvSpPr>
        <p:spPr>
          <a:xfrm>
            <a:off x="149775" y="146650"/>
            <a:ext cx="86868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0336E6"/>
                </a:solidFill>
                <a:latin typeface="Montserrat"/>
                <a:ea typeface="Montserrat"/>
                <a:cs typeface="Montserrat"/>
                <a:sym typeface="Montserrat"/>
              </a:rPr>
              <a:t>1.2A - Cells</a:t>
            </a:r>
            <a:endParaRPr b="1">
              <a:solidFill>
                <a:srgbClr val="0336E6"/>
              </a:solidFill>
              <a:latin typeface="Montserrat"/>
              <a:ea typeface="Montserrat"/>
              <a:cs typeface="Montserrat"/>
              <a:sym typeface="Montserrat"/>
            </a:endParaRPr>
          </a:p>
        </p:txBody>
      </p:sp>
      <p:sp>
        <p:nvSpPr>
          <p:cNvPr id="123" name="Google Shape;123;p4"/>
          <p:cNvSpPr txBox="1"/>
          <p:nvPr/>
        </p:nvSpPr>
        <p:spPr>
          <a:xfrm>
            <a:off x="6131750" y="4784750"/>
            <a:ext cx="3240900" cy="444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rgbClr val="000000"/>
                </a:solidFill>
                <a:highlight>
                  <a:srgbClr val="FFFFFF"/>
                </a:highlight>
                <a:latin typeface="Arial"/>
                <a:ea typeface="Arial"/>
                <a:cs typeface="Arial"/>
                <a:sym typeface="Arial"/>
              </a:rPr>
              <a:t>© 2022 by The Regents of the University of California. </a:t>
            </a:r>
            <a:endParaRPr sz="900" b="0" i="0" u="none" strike="noStrike" cap="none">
              <a:solidFill>
                <a:srgbClr val="000000"/>
              </a:solidFill>
              <a:highlight>
                <a:srgbClr val="FFFFFF"/>
              </a:highlight>
              <a:latin typeface="Arial"/>
              <a:ea typeface="Arial"/>
              <a:cs typeface="Arial"/>
              <a:sym typeface="Arial"/>
            </a:endParaRPr>
          </a:p>
          <a:p>
            <a:pPr marL="0" marR="0" lvl="0" indent="0" algn="l" rtl="0">
              <a:lnSpc>
                <a:spcPct val="100000"/>
              </a:lnSpc>
              <a:spcBef>
                <a:spcPts val="2300"/>
              </a:spcBef>
              <a:spcAft>
                <a:spcPts val="0"/>
              </a:spcAft>
              <a:buClr>
                <a:srgbClr val="000000"/>
              </a:buClr>
              <a:buSzPts val="1000"/>
              <a:buFont typeface="Arial"/>
              <a:buNone/>
            </a:pPr>
            <a:endParaRPr sz="1000" b="0" i="0" u="none" strike="noStrike" cap="none">
              <a:solidFill>
                <a:srgbClr val="000000"/>
              </a:solidFill>
              <a:highlight>
                <a:srgbClr val="FFFFFF"/>
              </a:highlight>
              <a:latin typeface="Arial"/>
              <a:ea typeface="Arial"/>
              <a:cs typeface="Arial"/>
              <a:sym typeface="Arial"/>
            </a:endParaRPr>
          </a:p>
        </p:txBody>
      </p:sp>
      <p:sp>
        <p:nvSpPr>
          <p:cNvPr id="124" name="Google Shape;124;p4"/>
          <p:cNvSpPr txBox="1"/>
          <p:nvPr/>
        </p:nvSpPr>
        <p:spPr>
          <a:xfrm>
            <a:off x="203025" y="719350"/>
            <a:ext cx="85803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Open Sans"/>
                <a:ea typeface="Open Sans"/>
                <a:cs typeface="Open Sans"/>
                <a:sym typeface="Open Sans"/>
              </a:rPr>
              <a:t>Cell</a:t>
            </a:r>
            <a:r>
              <a:rPr lang="en" sz="1800" b="0" i="0" u="none" strike="noStrike" cap="none">
                <a:solidFill>
                  <a:srgbClr val="000000"/>
                </a:solidFill>
                <a:latin typeface="Open Sans"/>
                <a:ea typeface="Open Sans"/>
                <a:cs typeface="Open Sans"/>
                <a:sym typeface="Open Sans"/>
              </a:rPr>
              <a:t>: the smallest unit that can live on its own and that makes up all living organisms and the tissues of the body.</a:t>
            </a:r>
            <a:endParaRPr sz="1800" b="0" i="0" u="none" strike="noStrike" cap="none">
              <a:solidFill>
                <a:srgbClr val="000000"/>
              </a:solidFill>
              <a:latin typeface="Open Sans"/>
              <a:ea typeface="Open Sans"/>
              <a:cs typeface="Open Sans"/>
              <a:sym typeface="Open Sans"/>
            </a:endParaRPr>
          </a:p>
        </p:txBody>
      </p:sp>
      <p:sp>
        <p:nvSpPr>
          <p:cNvPr id="125" name="Google Shape;125;p4"/>
          <p:cNvSpPr txBox="1"/>
          <p:nvPr/>
        </p:nvSpPr>
        <p:spPr>
          <a:xfrm>
            <a:off x="5544750" y="2794075"/>
            <a:ext cx="25089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Hepta Slab"/>
                <a:ea typeface="Hepta Slab"/>
                <a:cs typeface="Hepta Slab"/>
                <a:sym typeface="Hepta Slab"/>
              </a:rPr>
              <a:t>Humans have many different kinds of cells</a:t>
            </a:r>
            <a:endParaRPr sz="1400" b="0" i="0" u="none" strike="noStrike" cap="none">
              <a:solidFill>
                <a:srgbClr val="000000"/>
              </a:solidFill>
              <a:latin typeface="Hepta Slab"/>
              <a:ea typeface="Hepta Slab"/>
              <a:cs typeface="Hepta Slab"/>
              <a:sym typeface="Hepta Slab"/>
            </a:endParaRPr>
          </a:p>
        </p:txBody>
      </p:sp>
      <p:pic>
        <p:nvPicPr>
          <p:cNvPr id="126" name="Google Shape;126;p4"/>
          <p:cNvPicPr preferRelativeResize="0"/>
          <p:nvPr/>
        </p:nvPicPr>
        <p:blipFill rotWithShape="1">
          <a:blip r:embed="rId3">
            <a:alphaModFix/>
          </a:blip>
          <a:srcRect/>
          <a:stretch/>
        </p:blipFill>
        <p:spPr>
          <a:xfrm>
            <a:off x="2305014" y="1468605"/>
            <a:ext cx="3240899" cy="3489690"/>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5"/>
          <p:cNvPicPr preferRelativeResize="0"/>
          <p:nvPr/>
        </p:nvPicPr>
        <p:blipFill rotWithShape="1">
          <a:blip r:embed="rId3">
            <a:alphaModFix/>
          </a:blip>
          <a:srcRect/>
          <a:stretch/>
        </p:blipFill>
        <p:spPr>
          <a:xfrm>
            <a:off x="3179115" y="1437551"/>
            <a:ext cx="2873892" cy="1641826"/>
          </a:xfrm>
          <a:prstGeom prst="rect">
            <a:avLst/>
          </a:prstGeom>
          <a:noFill/>
          <a:ln>
            <a:noFill/>
          </a:ln>
        </p:spPr>
      </p:pic>
      <p:sp>
        <p:nvSpPr>
          <p:cNvPr id="132" name="Google Shape;132;p5"/>
          <p:cNvSpPr txBox="1">
            <a:spLocks noGrp="1"/>
          </p:cNvSpPr>
          <p:nvPr>
            <p:ph type="title"/>
          </p:nvPr>
        </p:nvSpPr>
        <p:spPr>
          <a:xfrm>
            <a:off x="149775" y="146650"/>
            <a:ext cx="86868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0336E6"/>
                </a:solidFill>
                <a:latin typeface="Montserrat"/>
                <a:ea typeface="Montserrat"/>
                <a:cs typeface="Montserrat"/>
                <a:sym typeface="Montserrat"/>
              </a:rPr>
              <a:t>1.2B - Microbes</a:t>
            </a:r>
            <a:endParaRPr b="1">
              <a:solidFill>
                <a:srgbClr val="0336E6"/>
              </a:solidFill>
              <a:latin typeface="Montserrat"/>
              <a:ea typeface="Montserrat"/>
              <a:cs typeface="Montserrat"/>
              <a:sym typeface="Montserrat"/>
            </a:endParaRPr>
          </a:p>
        </p:txBody>
      </p:sp>
      <p:sp>
        <p:nvSpPr>
          <p:cNvPr id="133" name="Google Shape;133;p5"/>
          <p:cNvSpPr txBox="1"/>
          <p:nvPr/>
        </p:nvSpPr>
        <p:spPr>
          <a:xfrm>
            <a:off x="6131750" y="4784750"/>
            <a:ext cx="3240900" cy="444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rgbClr val="000000"/>
                </a:solidFill>
                <a:highlight>
                  <a:srgbClr val="FFFFFF"/>
                </a:highlight>
                <a:latin typeface="Arial"/>
                <a:ea typeface="Arial"/>
                <a:cs typeface="Arial"/>
                <a:sym typeface="Arial"/>
              </a:rPr>
              <a:t>© 2022 by The Regents of the University of California. </a:t>
            </a:r>
            <a:endParaRPr sz="900" b="0" i="0" u="none" strike="noStrike" cap="none">
              <a:solidFill>
                <a:srgbClr val="000000"/>
              </a:solidFill>
              <a:highlight>
                <a:srgbClr val="FFFFFF"/>
              </a:highlight>
              <a:latin typeface="Arial"/>
              <a:ea typeface="Arial"/>
              <a:cs typeface="Arial"/>
              <a:sym typeface="Arial"/>
            </a:endParaRPr>
          </a:p>
          <a:p>
            <a:pPr marL="0" marR="0" lvl="0" indent="0" algn="l" rtl="0">
              <a:lnSpc>
                <a:spcPct val="100000"/>
              </a:lnSpc>
              <a:spcBef>
                <a:spcPts val="2300"/>
              </a:spcBef>
              <a:spcAft>
                <a:spcPts val="0"/>
              </a:spcAft>
              <a:buClr>
                <a:srgbClr val="000000"/>
              </a:buClr>
              <a:buSzPts val="1000"/>
              <a:buFont typeface="Arial"/>
              <a:buNone/>
            </a:pPr>
            <a:endParaRPr sz="1000" b="0" i="0" u="none" strike="noStrike" cap="none">
              <a:solidFill>
                <a:srgbClr val="000000"/>
              </a:solidFill>
              <a:highlight>
                <a:srgbClr val="FFFFFF"/>
              </a:highlight>
              <a:latin typeface="Arial"/>
              <a:ea typeface="Arial"/>
              <a:cs typeface="Arial"/>
              <a:sym typeface="Arial"/>
            </a:endParaRPr>
          </a:p>
        </p:txBody>
      </p:sp>
      <p:pic>
        <p:nvPicPr>
          <p:cNvPr id="134" name="Google Shape;134;p5"/>
          <p:cNvPicPr preferRelativeResize="0"/>
          <p:nvPr/>
        </p:nvPicPr>
        <p:blipFill rotWithShape="1">
          <a:blip r:embed="rId4">
            <a:alphaModFix/>
          </a:blip>
          <a:srcRect/>
          <a:stretch/>
        </p:blipFill>
        <p:spPr>
          <a:xfrm>
            <a:off x="6199400" y="2621363"/>
            <a:ext cx="2463350" cy="1641825"/>
          </a:xfrm>
          <a:prstGeom prst="rect">
            <a:avLst/>
          </a:prstGeom>
          <a:noFill/>
          <a:ln>
            <a:noFill/>
          </a:ln>
        </p:spPr>
      </p:pic>
      <p:pic>
        <p:nvPicPr>
          <p:cNvPr id="135" name="Google Shape;135;p5"/>
          <p:cNvPicPr preferRelativeResize="0"/>
          <p:nvPr/>
        </p:nvPicPr>
        <p:blipFill rotWithShape="1">
          <a:blip r:embed="rId5">
            <a:alphaModFix/>
          </a:blip>
          <a:srcRect/>
          <a:stretch/>
        </p:blipFill>
        <p:spPr>
          <a:xfrm>
            <a:off x="436190" y="2539323"/>
            <a:ext cx="2596526" cy="1972775"/>
          </a:xfrm>
          <a:prstGeom prst="rect">
            <a:avLst/>
          </a:prstGeom>
          <a:noFill/>
          <a:ln>
            <a:noFill/>
          </a:ln>
        </p:spPr>
      </p:pic>
      <p:sp>
        <p:nvSpPr>
          <p:cNvPr id="136" name="Google Shape;136;p5"/>
          <p:cNvSpPr txBox="1"/>
          <p:nvPr/>
        </p:nvSpPr>
        <p:spPr>
          <a:xfrm>
            <a:off x="203025" y="719350"/>
            <a:ext cx="85803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Open Sans"/>
                <a:ea typeface="Open Sans"/>
                <a:cs typeface="Open Sans"/>
                <a:sym typeface="Open Sans"/>
              </a:rPr>
              <a:t>Microbes</a:t>
            </a:r>
            <a:r>
              <a:rPr lang="en" sz="1800" b="0" i="0" u="none" strike="noStrike" cap="none">
                <a:solidFill>
                  <a:srgbClr val="000000"/>
                </a:solidFill>
                <a:latin typeface="Open Sans"/>
                <a:ea typeface="Open Sans"/>
                <a:cs typeface="Open Sans"/>
                <a:sym typeface="Open Sans"/>
              </a:rPr>
              <a:t>: tiny organisms that are made of just one kind of cell. Each individual organism is too small to be seen without a microscope.</a:t>
            </a:r>
            <a:endParaRPr sz="1800" b="0" i="0" u="none" strike="noStrike" cap="none">
              <a:solidFill>
                <a:srgbClr val="000000"/>
              </a:solidFill>
              <a:latin typeface="Open Sans"/>
              <a:ea typeface="Open Sans"/>
              <a:cs typeface="Open Sans"/>
              <a:sym typeface="Open Sans"/>
            </a:endParaRPr>
          </a:p>
        </p:txBody>
      </p:sp>
      <p:sp>
        <p:nvSpPr>
          <p:cNvPr id="137" name="Google Shape;137;p5"/>
          <p:cNvSpPr txBox="1"/>
          <p:nvPr/>
        </p:nvSpPr>
        <p:spPr>
          <a:xfrm>
            <a:off x="1059025" y="4475650"/>
            <a:ext cx="1566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Hepta Slab"/>
                <a:ea typeface="Hepta Slab"/>
                <a:cs typeface="Hepta Slab"/>
                <a:sym typeface="Hepta Slab"/>
              </a:rPr>
              <a:t>Bacteria cells</a:t>
            </a:r>
            <a:endParaRPr sz="1400" b="0" i="0" u="none" strike="noStrike" cap="none">
              <a:solidFill>
                <a:srgbClr val="000000"/>
              </a:solidFill>
              <a:latin typeface="Hepta Slab"/>
              <a:ea typeface="Hepta Slab"/>
              <a:cs typeface="Hepta Slab"/>
              <a:sym typeface="Hepta Slab"/>
            </a:endParaRPr>
          </a:p>
        </p:txBody>
      </p:sp>
      <p:sp>
        <p:nvSpPr>
          <p:cNvPr id="138" name="Google Shape;138;p5"/>
          <p:cNvSpPr txBox="1"/>
          <p:nvPr/>
        </p:nvSpPr>
        <p:spPr>
          <a:xfrm>
            <a:off x="6918350" y="4263200"/>
            <a:ext cx="1350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Hepta Slab"/>
                <a:ea typeface="Hepta Slab"/>
                <a:cs typeface="Hepta Slab"/>
                <a:sym typeface="Hepta Slab"/>
              </a:rPr>
              <a:t>Yeast cells</a:t>
            </a:r>
            <a:endParaRPr sz="1400" b="0" i="0" u="none" strike="noStrike" cap="none">
              <a:solidFill>
                <a:srgbClr val="000000"/>
              </a:solidFill>
              <a:latin typeface="Hepta Slab"/>
              <a:ea typeface="Hepta Slab"/>
              <a:cs typeface="Hepta Slab"/>
              <a:sym typeface="Hepta Slab"/>
            </a:endParaRPr>
          </a:p>
        </p:txBody>
      </p:sp>
      <p:sp>
        <p:nvSpPr>
          <p:cNvPr id="139" name="Google Shape;139;p5"/>
          <p:cNvSpPr txBox="1"/>
          <p:nvPr/>
        </p:nvSpPr>
        <p:spPr>
          <a:xfrm>
            <a:off x="5729100" y="1668925"/>
            <a:ext cx="14607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Hepta Slab"/>
                <a:ea typeface="Hepta Slab"/>
                <a:cs typeface="Hepta Slab"/>
                <a:sym typeface="Hepta Slab"/>
              </a:rPr>
              <a:t>Algae cells</a:t>
            </a:r>
            <a:endParaRPr sz="1600" b="0" i="0" u="none" strike="noStrike" cap="none">
              <a:solidFill>
                <a:srgbClr val="000000"/>
              </a:solidFill>
              <a:latin typeface="Hepta Slab"/>
              <a:ea typeface="Hepta Slab"/>
              <a:cs typeface="Hepta Slab"/>
              <a:sym typeface="Hepta Slab"/>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6"/>
          <p:cNvSpPr txBox="1">
            <a:spLocks noGrp="1"/>
          </p:cNvSpPr>
          <p:nvPr>
            <p:ph type="title"/>
          </p:nvPr>
        </p:nvSpPr>
        <p:spPr>
          <a:xfrm>
            <a:off x="164875" y="82825"/>
            <a:ext cx="86868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0336E6"/>
                </a:solidFill>
                <a:latin typeface="Montserrat"/>
                <a:ea typeface="Montserrat"/>
                <a:cs typeface="Montserrat"/>
                <a:sym typeface="Montserrat"/>
              </a:rPr>
              <a:t>1.2C Microbes can make: Dyes &amp; Pigments </a:t>
            </a:r>
            <a:endParaRPr b="1">
              <a:solidFill>
                <a:srgbClr val="0336E6"/>
              </a:solidFill>
              <a:latin typeface="Montserrat"/>
              <a:ea typeface="Montserrat"/>
              <a:cs typeface="Montserrat"/>
              <a:sym typeface="Montserrat"/>
            </a:endParaRPr>
          </a:p>
        </p:txBody>
      </p:sp>
      <p:sp>
        <p:nvSpPr>
          <p:cNvPr id="145" name="Google Shape;145;p6"/>
          <p:cNvSpPr txBox="1"/>
          <p:nvPr/>
        </p:nvSpPr>
        <p:spPr>
          <a:xfrm>
            <a:off x="6131750" y="4784750"/>
            <a:ext cx="3240900" cy="444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rgbClr val="000000"/>
                </a:solidFill>
                <a:highlight>
                  <a:srgbClr val="FFFFFF"/>
                </a:highlight>
                <a:latin typeface="Arial"/>
                <a:ea typeface="Arial"/>
                <a:cs typeface="Arial"/>
                <a:sym typeface="Arial"/>
              </a:rPr>
              <a:t>© 2022 by The Regents of the University of California. </a:t>
            </a:r>
            <a:endParaRPr sz="900" b="0" i="0" u="none" strike="noStrike" cap="none">
              <a:solidFill>
                <a:srgbClr val="000000"/>
              </a:solidFill>
              <a:highlight>
                <a:srgbClr val="FFFFFF"/>
              </a:highlight>
              <a:latin typeface="Arial"/>
              <a:ea typeface="Arial"/>
              <a:cs typeface="Arial"/>
              <a:sym typeface="Arial"/>
            </a:endParaRPr>
          </a:p>
          <a:p>
            <a:pPr marL="0" marR="0" lvl="0" indent="0" algn="l" rtl="0">
              <a:lnSpc>
                <a:spcPct val="100000"/>
              </a:lnSpc>
              <a:spcBef>
                <a:spcPts val="2300"/>
              </a:spcBef>
              <a:spcAft>
                <a:spcPts val="0"/>
              </a:spcAft>
              <a:buClr>
                <a:srgbClr val="000000"/>
              </a:buClr>
              <a:buSzPts val="1000"/>
              <a:buFont typeface="Arial"/>
              <a:buNone/>
            </a:pPr>
            <a:endParaRPr sz="1000" b="0" i="0" u="none" strike="noStrike" cap="none">
              <a:solidFill>
                <a:srgbClr val="000000"/>
              </a:solidFill>
              <a:highlight>
                <a:srgbClr val="FFFFFF"/>
              </a:highlight>
              <a:latin typeface="Arial"/>
              <a:ea typeface="Arial"/>
              <a:cs typeface="Arial"/>
              <a:sym typeface="Arial"/>
            </a:endParaRPr>
          </a:p>
        </p:txBody>
      </p:sp>
      <p:sp>
        <p:nvSpPr>
          <p:cNvPr id="146" name="Google Shape;146;p6"/>
          <p:cNvSpPr txBox="1"/>
          <p:nvPr/>
        </p:nvSpPr>
        <p:spPr>
          <a:xfrm>
            <a:off x="164875" y="655525"/>
            <a:ext cx="6007200" cy="1746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Open Sans"/>
                <a:ea typeface="Open Sans"/>
                <a:cs typeface="Open Sans"/>
                <a:sym typeface="Open Sans"/>
              </a:rPr>
              <a:t>Company:</a:t>
            </a:r>
            <a:r>
              <a:rPr lang="en" sz="1600" b="0" i="0" u="none" strike="noStrike" cap="none">
                <a:solidFill>
                  <a:srgbClr val="000000"/>
                </a:solidFill>
                <a:latin typeface="Open Sans"/>
                <a:ea typeface="Open Sans"/>
                <a:cs typeface="Open Sans"/>
                <a:sym typeface="Open Sans"/>
              </a:rPr>
              <a:t> Spira Inc.</a:t>
            </a:r>
            <a:endParaRPr sz="1600" b="0" i="0" u="none" strike="noStrike" cap="none">
              <a:solidFill>
                <a:srgbClr val="000000"/>
              </a:solidFill>
              <a:latin typeface="Open Sans"/>
              <a:ea typeface="Open Sans"/>
              <a:cs typeface="Open Sans"/>
              <a:sym typeface="Open Sans"/>
            </a:endParaRPr>
          </a:p>
          <a:p>
            <a:pPr marL="0" marR="0" lvl="0" indent="0" algn="l" rtl="0">
              <a:lnSpc>
                <a:spcPct val="100000"/>
              </a:lnSpc>
              <a:spcBef>
                <a:spcPts val="1000"/>
              </a:spcBef>
              <a:spcAft>
                <a:spcPts val="0"/>
              </a:spcAft>
              <a:buClr>
                <a:srgbClr val="000000"/>
              </a:buClr>
              <a:buSzPts val="1600"/>
              <a:buFont typeface="Arial"/>
              <a:buNone/>
            </a:pPr>
            <a:r>
              <a:rPr lang="en" sz="1600" b="1" i="0" u="none" strike="noStrike" cap="none">
                <a:solidFill>
                  <a:srgbClr val="000000"/>
                </a:solidFill>
                <a:latin typeface="Open Sans"/>
                <a:ea typeface="Open Sans"/>
                <a:cs typeface="Open Sans"/>
                <a:sym typeface="Open Sans"/>
              </a:rPr>
              <a:t>Location:</a:t>
            </a:r>
            <a:r>
              <a:rPr lang="en" sz="1600" b="0" i="0" u="none" strike="noStrike" cap="none">
                <a:solidFill>
                  <a:srgbClr val="000000"/>
                </a:solidFill>
                <a:latin typeface="Open Sans"/>
                <a:ea typeface="Open Sans"/>
                <a:cs typeface="Open Sans"/>
                <a:sym typeface="Open Sans"/>
              </a:rPr>
              <a:t> Los Angeles, CA</a:t>
            </a:r>
            <a:endParaRPr sz="1600" b="0" i="0" u="none" strike="noStrike" cap="none">
              <a:solidFill>
                <a:srgbClr val="000000"/>
              </a:solidFill>
              <a:latin typeface="Open Sans"/>
              <a:ea typeface="Open Sans"/>
              <a:cs typeface="Open Sans"/>
              <a:sym typeface="Open Sans"/>
            </a:endParaRPr>
          </a:p>
          <a:p>
            <a:pPr marL="0" marR="0" lvl="0" indent="0" algn="l" rtl="0">
              <a:lnSpc>
                <a:spcPct val="115000"/>
              </a:lnSpc>
              <a:spcBef>
                <a:spcPts val="1000"/>
              </a:spcBef>
              <a:spcAft>
                <a:spcPts val="1000"/>
              </a:spcAft>
              <a:buClr>
                <a:srgbClr val="000000"/>
              </a:buClr>
              <a:buSzPts val="1600"/>
              <a:buFont typeface="Arial"/>
              <a:buNone/>
            </a:pPr>
            <a:r>
              <a:rPr lang="en" sz="1600" b="1" i="0" u="none" strike="noStrike" cap="none">
                <a:solidFill>
                  <a:srgbClr val="000000"/>
                </a:solidFill>
                <a:latin typeface="Open Sans"/>
                <a:ea typeface="Open Sans"/>
                <a:cs typeface="Open Sans"/>
                <a:sym typeface="Open Sans"/>
              </a:rPr>
              <a:t>Summary:</a:t>
            </a:r>
            <a:r>
              <a:rPr lang="en" sz="1600" b="0" i="0" u="none" strike="noStrike" cap="none">
                <a:solidFill>
                  <a:srgbClr val="000000"/>
                </a:solidFill>
                <a:latin typeface="Open Sans"/>
                <a:ea typeface="Open Sans"/>
                <a:cs typeface="Open Sans"/>
                <a:sym typeface="Open Sans"/>
              </a:rPr>
              <a:t> Spira makes products from algae. When algae grow, they remove carbon dioxide from the atmosphere, which is why Spira describes its products as “carbon negative.</a:t>
            </a:r>
            <a:endParaRPr sz="1600" b="0" i="0" u="none" strike="noStrike" cap="none">
              <a:solidFill>
                <a:srgbClr val="000000"/>
              </a:solidFill>
              <a:latin typeface="Open Sans"/>
              <a:ea typeface="Open Sans"/>
              <a:cs typeface="Open Sans"/>
              <a:sym typeface="Open Sans"/>
            </a:endParaRPr>
          </a:p>
        </p:txBody>
      </p:sp>
      <p:pic>
        <p:nvPicPr>
          <p:cNvPr id="147" name="Google Shape;147;p6"/>
          <p:cNvPicPr preferRelativeResize="0"/>
          <p:nvPr/>
        </p:nvPicPr>
        <p:blipFill rotWithShape="1">
          <a:blip r:embed="rId3">
            <a:alphaModFix/>
          </a:blip>
          <a:srcRect/>
          <a:stretch/>
        </p:blipFill>
        <p:spPr>
          <a:xfrm>
            <a:off x="6437421" y="1787325"/>
            <a:ext cx="1746300" cy="2173025"/>
          </a:xfrm>
          <a:prstGeom prst="rect">
            <a:avLst/>
          </a:prstGeom>
          <a:noFill/>
          <a:ln>
            <a:noFill/>
          </a:ln>
        </p:spPr>
      </p:pic>
      <p:sp>
        <p:nvSpPr>
          <p:cNvPr id="148" name="Google Shape;148;p6"/>
          <p:cNvSpPr txBox="1"/>
          <p:nvPr/>
        </p:nvSpPr>
        <p:spPr>
          <a:xfrm>
            <a:off x="6374226" y="3917775"/>
            <a:ext cx="21462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Hepta Slab"/>
                <a:ea typeface="Hepta Slab"/>
                <a:cs typeface="Hepta Slab"/>
                <a:sym typeface="Hepta Slab"/>
              </a:rPr>
              <a:t>Bioplastic purse made with Spira pigments, by Sasha Fishman &amp;  Maddy Lyon</a:t>
            </a:r>
            <a:endParaRPr sz="1000" b="0" i="0" u="none" strike="noStrike" cap="none">
              <a:solidFill>
                <a:srgbClr val="000000"/>
              </a:solidFill>
              <a:latin typeface="Hepta Slab"/>
              <a:ea typeface="Hepta Slab"/>
              <a:cs typeface="Hepta Slab"/>
              <a:sym typeface="Hepta Slab"/>
            </a:endParaRPr>
          </a:p>
        </p:txBody>
      </p:sp>
      <p:pic>
        <p:nvPicPr>
          <p:cNvPr id="149" name="Google Shape;149;p6"/>
          <p:cNvPicPr preferRelativeResize="0"/>
          <p:nvPr/>
        </p:nvPicPr>
        <p:blipFill rotWithShape="1">
          <a:blip r:embed="rId4">
            <a:alphaModFix/>
          </a:blip>
          <a:srcRect/>
          <a:stretch/>
        </p:blipFill>
        <p:spPr>
          <a:xfrm>
            <a:off x="6449896" y="777625"/>
            <a:ext cx="2114456" cy="826300"/>
          </a:xfrm>
          <a:prstGeom prst="rect">
            <a:avLst/>
          </a:prstGeom>
          <a:noFill/>
          <a:ln>
            <a:noFill/>
          </a:ln>
        </p:spPr>
      </p:pic>
      <p:pic>
        <p:nvPicPr>
          <p:cNvPr id="150" name="Google Shape;150;p6"/>
          <p:cNvPicPr preferRelativeResize="0"/>
          <p:nvPr/>
        </p:nvPicPr>
        <p:blipFill rotWithShape="1">
          <a:blip r:embed="rId5">
            <a:alphaModFix/>
          </a:blip>
          <a:srcRect/>
          <a:stretch/>
        </p:blipFill>
        <p:spPr>
          <a:xfrm>
            <a:off x="3167250" y="2359425"/>
            <a:ext cx="2809498" cy="2599775"/>
          </a:xfrm>
          <a:prstGeom prst="rect">
            <a:avLst/>
          </a:prstGeom>
          <a:noFill/>
          <a:ln>
            <a:noFill/>
          </a:ln>
        </p:spPr>
      </p:pic>
      <p:pic>
        <p:nvPicPr>
          <p:cNvPr id="151" name="Google Shape;151;p6"/>
          <p:cNvPicPr preferRelativeResize="0"/>
          <p:nvPr/>
        </p:nvPicPr>
        <p:blipFill rotWithShape="1">
          <a:blip r:embed="rId6">
            <a:alphaModFix/>
          </a:blip>
          <a:srcRect/>
          <a:stretch/>
        </p:blipFill>
        <p:spPr>
          <a:xfrm>
            <a:off x="208225" y="2359425"/>
            <a:ext cx="2662355" cy="25997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7"/>
          <p:cNvSpPr txBox="1"/>
          <p:nvPr/>
        </p:nvSpPr>
        <p:spPr>
          <a:xfrm>
            <a:off x="6131750" y="4784750"/>
            <a:ext cx="3240900" cy="444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rgbClr val="000000"/>
                </a:solidFill>
                <a:highlight>
                  <a:srgbClr val="FFFFFF"/>
                </a:highlight>
                <a:latin typeface="Arial"/>
                <a:ea typeface="Arial"/>
                <a:cs typeface="Arial"/>
                <a:sym typeface="Arial"/>
              </a:rPr>
              <a:t>© 2022 by The Regents of the University of California. </a:t>
            </a:r>
            <a:endParaRPr sz="900" b="0" i="0" u="none" strike="noStrike" cap="none">
              <a:solidFill>
                <a:srgbClr val="000000"/>
              </a:solidFill>
              <a:highlight>
                <a:srgbClr val="FFFFFF"/>
              </a:highlight>
              <a:latin typeface="Arial"/>
              <a:ea typeface="Arial"/>
              <a:cs typeface="Arial"/>
              <a:sym typeface="Arial"/>
            </a:endParaRPr>
          </a:p>
          <a:p>
            <a:pPr marL="0" marR="0" lvl="0" indent="0" algn="l" rtl="0">
              <a:lnSpc>
                <a:spcPct val="100000"/>
              </a:lnSpc>
              <a:spcBef>
                <a:spcPts val="2300"/>
              </a:spcBef>
              <a:spcAft>
                <a:spcPts val="0"/>
              </a:spcAft>
              <a:buClr>
                <a:srgbClr val="000000"/>
              </a:buClr>
              <a:buSzPts val="1000"/>
              <a:buFont typeface="Arial"/>
              <a:buNone/>
            </a:pPr>
            <a:endParaRPr sz="1000" b="0" i="0" u="none" strike="noStrike" cap="none">
              <a:solidFill>
                <a:srgbClr val="000000"/>
              </a:solidFill>
              <a:highlight>
                <a:srgbClr val="FFFFFF"/>
              </a:highlight>
              <a:latin typeface="Arial"/>
              <a:ea typeface="Arial"/>
              <a:cs typeface="Arial"/>
              <a:sym typeface="Arial"/>
            </a:endParaRPr>
          </a:p>
        </p:txBody>
      </p:sp>
      <p:sp>
        <p:nvSpPr>
          <p:cNvPr id="157" name="Google Shape;157;p7"/>
          <p:cNvSpPr txBox="1">
            <a:spLocks noGrp="1"/>
          </p:cNvSpPr>
          <p:nvPr>
            <p:ph type="title"/>
          </p:nvPr>
        </p:nvSpPr>
        <p:spPr>
          <a:xfrm>
            <a:off x="164875" y="82825"/>
            <a:ext cx="86868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0336E6"/>
                </a:solidFill>
                <a:latin typeface="Montserrat"/>
                <a:ea typeface="Montserrat"/>
                <a:cs typeface="Montserrat"/>
                <a:sym typeface="Montserrat"/>
              </a:rPr>
              <a:t>1.2D Microbes can make: Moisturizers</a:t>
            </a:r>
            <a:endParaRPr b="1">
              <a:solidFill>
                <a:srgbClr val="0336E6"/>
              </a:solidFill>
              <a:latin typeface="Montserrat"/>
              <a:ea typeface="Montserrat"/>
              <a:cs typeface="Montserrat"/>
              <a:sym typeface="Montserrat"/>
            </a:endParaRPr>
          </a:p>
        </p:txBody>
      </p:sp>
      <p:sp>
        <p:nvSpPr>
          <p:cNvPr id="158" name="Google Shape;158;p7"/>
          <p:cNvSpPr txBox="1"/>
          <p:nvPr/>
        </p:nvSpPr>
        <p:spPr>
          <a:xfrm>
            <a:off x="164875" y="655525"/>
            <a:ext cx="5694300" cy="1746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Open Sans"/>
                <a:ea typeface="Open Sans"/>
                <a:cs typeface="Open Sans"/>
                <a:sym typeface="Open Sans"/>
              </a:rPr>
              <a:t>Company:</a:t>
            </a:r>
            <a:r>
              <a:rPr lang="en" sz="1600" b="0" i="0" u="none" strike="noStrike" cap="none">
                <a:solidFill>
                  <a:srgbClr val="000000"/>
                </a:solidFill>
                <a:latin typeface="Open Sans"/>
                <a:ea typeface="Open Sans"/>
                <a:cs typeface="Open Sans"/>
                <a:sym typeface="Open Sans"/>
              </a:rPr>
              <a:t> Amyris</a:t>
            </a:r>
            <a:endParaRPr sz="1600" b="0" i="0" u="none" strike="noStrike" cap="none">
              <a:solidFill>
                <a:srgbClr val="000000"/>
              </a:solidFill>
              <a:latin typeface="Open Sans"/>
              <a:ea typeface="Open Sans"/>
              <a:cs typeface="Open Sans"/>
              <a:sym typeface="Open Sans"/>
            </a:endParaRPr>
          </a:p>
          <a:p>
            <a:pPr marL="0" marR="0" lvl="0" indent="0" algn="l" rtl="0">
              <a:lnSpc>
                <a:spcPct val="100000"/>
              </a:lnSpc>
              <a:spcBef>
                <a:spcPts val="1000"/>
              </a:spcBef>
              <a:spcAft>
                <a:spcPts val="0"/>
              </a:spcAft>
              <a:buClr>
                <a:srgbClr val="000000"/>
              </a:buClr>
              <a:buSzPts val="1600"/>
              <a:buFont typeface="Arial"/>
              <a:buNone/>
            </a:pPr>
            <a:r>
              <a:rPr lang="en" sz="1600" b="1" i="0" u="none" strike="noStrike" cap="none">
                <a:solidFill>
                  <a:srgbClr val="000000"/>
                </a:solidFill>
                <a:latin typeface="Open Sans"/>
                <a:ea typeface="Open Sans"/>
                <a:cs typeface="Open Sans"/>
                <a:sym typeface="Open Sans"/>
              </a:rPr>
              <a:t>Location:</a:t>
            </a:r>
            <a:r>
              <a:rPr lang="en" sz="1600" b="0" i="0" u="none" strike="noStrike" cap="none">
                <a:solidFill>
                  <a:srgbClr val="000000"/>
                </a:solidFill>
                <a:latin typeface="Open Sans"/>
                <a:ea typeface="Open Sans"/>
                <a:cs typeface="Open Sans"/>
                <a:sym typeface="Open Sans"/>
              </a:rPr>
              <a:t> Emeryville, CA</a:t>
            </a:r>
            <a:endParaRPr sz="1600" b="0" i="0" u="none" strike="noStrike" cap="none">
              <a:solidFill>
                <a:srgbClr val="000000"/>
              </a:solidFill>
              <a:latin typeface="Open Sans"/>
              <a:ea typeface="Open Sans"/>
              <a:cs typeface="Open Sans"/>
              <a:sym typeface="Open Sans"/>
            </a:endParaRPr>
          </a:p>
          <a:p>
            <a:pPr marL="0" marR="0" lvl="0" indent="0" algn="l" rtl="0">
              <a:lnSpc>
                <a:spcPct val="115000"/>
              </a:lnSpc>
              <a:spcBef>
                <a:spcPts val="1000"/>
              </a:spcBef>
              <a:spcAft>
                <a:spcPts val="1000"/>
              </a:spcAft>
              <a:buClr>
                <a:srgbClr val="000000"/>
              </a:buClr>
              <a:buSzPts val="1600"/>
              <a:buFont typeface="Arial"/>
              <a:buNone/>
            </a:pPr>
            <a:r>
              <a:rPr lang="en" sz="1600" b="1" i="0" u="none" strike="noStrike" cap="none">
                <a:solidFill>
                  <a:srgbClr val="000000"/>
                </a:solidFill>
                <a:latin typeface="Open Sans"/>
                <a:ea typeface="Open Sans"/>
                <a:cs typeface="Open Sans"/>
                <a:sym typeface="Open Sans"/>
              </a:rPr>
              <a:t>Summary:</a:t>
            </a:r>
            <a:r>
              <a:rPr lang="en" sz="1600" b="0" i="0" u="none" strike="noStrike" cap="none">
                <a:solidFill>
                  <a:srgbClr val="000000"/>
                </a:solidFill>
                <a:latin typeface="Open Sans"/>
                <a:ea typeface="Open Sans"/>
                <a:cs typeface="Open Sans"/>
                <a:sym typeface="Open Sans"/>
              </a:rPr>
              <a:t> Squalane is a key ingredient in specialty moisturizers and is normally harvested from shark livers. Amyris engineered a kind of yeast to make it instead.</a:t>
            </a:r>
            <a:endParaRPr sz="1600" b="0" i="0" u="none" strike="noStrike" cap="none">
              <a:solidFill>
                <a:srgbClr val="000000"/>
              </a:solidFill>
              <a:latin typeface="Open Sans"/>
              <a:ea typeface="Open Sans"/>
              <a:cs typeface="Open Sans"/>
              <a:sym typeface="Open Sans"/>
            </a:endParaRPr>
          </a:p>
        </p:txBody>
      </p:sp>
      <p:pic>
        <p:nvPicPr>
          <p:cNvPr id="159" name="Google Shape;159;p7"/>
          <p:cNvPicPr preferRelativeResize="0"/>
          <p:nvPr/>
        </p:nvPicPr>
        <p:blipFill rotWithShape="1">
          <a:blip r:embed="rId3">
            <a:alphaModFix/>
          </a:blip>
          <a:srcRect/>
          <a:stretch/>
        </p:blipFill>
        <p:spPr>
          <a:xfrm>
            <a:off x="6516285" y="735275"/>
            <a:ext cx="2471823" cy="748300"/>
          </a:xfrm>
          <a:prstGeom prst="rect">
            <a:avLst/>
          </a:prstGeom>
          <a:noFill/>
          <a:ln>
            <a:noFill/>
          </a:ln>
        </p:spPr>
      </p:pic>
      <p:pic>
        <p:nvPicPr>
          <p:cNvPr id="160" name="Google Shape;160;p7"/>
          <p:cNvPicPr preferRelativeResize="0"/>
          <p:nvPr/>
        </p:nvPicPr>
        <p:blipFill rotWithShape="1">
          <a:blip r:embed="rId4">
            <a:alphaModFix/>
          </a:blip>
          <a:srcRect/>
          <a:stretch/>
        </p:blipFill>
        <p:spPr>
          <a:xfrm>
            <a:off x="1125900" y="2402126"/>
            <a:ext cx="3505751" cy="2336604"/>
          </a:xfrm>
          <a:prstGeom prst="rect">
            <a:avLst/>
          </a:prstGeom>
          <a:noFill/>
          <a:ln>
            <a:noFill/>
          </a:ln>
        </p:spPr>
      </p:pic>
      <p:pic>
        <p:nvPicPr>
          <p:cNvPr id="161" name="Google Shape;161;p7"/>
          <p:cNvPicPr preferRelativeResize="0"/>
          <p:nvPr/>
        </p:nvPicPr>
        <p:blipFill rotWithShape="1">
          <a:blip r:embed="rId5">
            <a:alphaModFix/>
          </a:blip>
          <a:srcRect/>
          <a:stretch/>
        </p:blipFill>
        <p:spPr>
          <a:xfrm>
            <a:off x="6373825" y="1786500"/>
            <a:ext cx="1998374" cy="299825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8"/>
          <p:cNvSpPr txBox="1"/>
          <p:nvPr/>
        </p:nvSpPr>
        <p:spPr>
          <a:xfrm>
            <a:off x="6131750" y="4784750"/>
            <a:ext cx="3240900" cy="444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rgbClr val="000000"/>
                </a:solidFill>
                <a:highlight>
                  <a:srgbClr val="FFFFFF"/>
                </a:highlight>
                <a:latin typeface="Arial"/>
                <a:ea typeface="Arial"/>
                <a:cs typeface="Arial"/>
                <a:sym typeface="Arial"/>
              </a:rPr>
              <a:t>© 2022 by The Regents of the University of California. </a:t>
            </a:r>
            <a:endParaRPr sz="900" b="0" i="0" u="none" strike="noStrike" cap="none">
              <a:solidFill>
                <a:srgbClr val="000000"/>
              </a:solidFill>
              <a:highlight>
                <a:srgbClr val="FFFFFF"/>
              </a:highlight>
              <a:latin typeface="Arial"/>
              <a:ea typeface="Arial"/>
              <a:cs typeface="Arial"/>
              <a:sym typeface="Arial"/>
            </a:endParaRPr>
          </a:p>
          <a:p>
            <a:pPr marL="0" marR="0" lvl="0" indent="0" algn="l" rtl="0">
              <a:lnSpc>
                <a:spcPct val="100000"/>
              </a:lnSpc>
              <a:spcBef>
                <a:spcPts val="2300"/>
              </a:spcBef>
              <a:spcAft>
                <a:spcPts val="0"/>
              </a:spcAft>
              <a:buClr>
                <a:srgbClr val="000000"/>
              </a:buClr>
              <a:buSzPts val="1000"/>
              <a:buFont typeface="Arial"/>
              <a:buNone/>
            </a:pPr>
            <a:endParaRPr sz="1000" b="0" i="0" u="none" strike="noStrike" cap="none">
              <a:solidFill>
                <a:srgbClr val="000000"/>
              </a:solidFill>
              <a:highlight>
                <a:srgbClr val="FFFFFF"/>
              </a:highlight>
              <a:latin typeface="Arial"/>
              <a:ea typeface="Arial"/>
              <a:cs typeface="Arial"/>
              <a:sym typeface="Arial"/>
            </a:endParaRPr>
          </a:p>
        </p:txBody>
      </p:sp>
      <p:sp>
        <p:nvSpPr>
          <p:cNvPr id="167" name="Google Shape;167;p8"/>
          <p:cNvSpPr txBox="1">
            <a:spLocks noGrp="1"/>
          </p:cNvSpPr>
          <p:nvPr>
            <p:ph type="title"/>
          </p:nvPr>
        </p:nvSpPr>
        <p:spPr>
          <a:xfrm>
            <a:off x="164875" y="82825"/>
            <a:ext cx="86868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0336E6"/>
                </a:solidFill>
                <a:latin typeface="Montserrat"/>
                <a:ea typeface="Montserrat"/>
                <a:cs typeface="Montserrat"/>
                <a:sym typeface="Montserrat"/>
              </a:rPr>
              <a:t>1.2E Microbes can make: Sports Equipment</a:t>
            </a:r>
            <a:endParaRPr b="1">
              <a:solidFill>
                <a:srgbClr val="0336E6"/>
              </a:solidFill>
              <a:latin typeface="Montserrat"/>
              <a:ea typeface="Montserrat"/>
              <a:cs typeface="Montserrat"/>
              <a:sym typeface="Montserrat"/>
            </a:endParaRPr>
          </a:p>
        </p:txBody>
      </p:sp>
      <p:sp>
        <p:nvSpPr>
          <p:cNvPr id="168" name="Google Shape;168;p8"/>
          <p:cNvSpPr txBox="1"/>
          <p:nvPr/>
        </p:nvSpPr>
        <p:spPr>
          <a:xfrm>
            <a:off x="164875" y="655525"/>
            <a:ext cx="6469500" cy="1746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Open Sans"/>
                <a:ea typeface="Open Sans"/>
                <a:cs typeface="Open Sans"/>
                <a:sym typeface="Open Sans"/>
              </a:rPr>
              <a:t>Company:</a:t>
            </a:r>
            <a:r>
              <a:rPr lang="en" sz="1600" b="0" i="0" u="none" strike="noStrike" cap="none">
                <a:solidFill>
                  <a:srgbClr val="000000"/>
                </a:solidFill>
                <a:latin typeface="Open Sans"/>
                <a:ea typeface="Open Sans"/>
                <a:cs typeface="Open Sans"/>
                <a:sym typeface="Open Sans"/>
              </a:rPr>
              <a:t> Checkerspot</a:t>
            </a:r>
            <a:endParaRPr sz="1600" b="0" i="0" u="none" strike="noStrike" cap="none">
              <a:solidFill>
                <a:srgbClr val="000000"/>
              </a:solidFill>
              <a:latin typeface="Open Sans"/>
              <a:ea typeface="Open Sans"/>
              <a:cs typeface="Open Sans"/>
              <a:sym typeface="Open Sans"/>
            </a:endParaRPr>
          </a:p>
          <a:p>
            <a:pPr marL="0" marR="0" lvl="0" indent="0" algn="l" rtl="0">
              <a:lnSpc>
                <a:spcPct val="100000"/>
              </a:lnSpc>
              <a:spcBef>
                <a:spcPts val="1000"/>
              </a:spcBef>
              <a:spcAft>
                <a:spcPts val="0"/>
              </a:spcAft>
              <a:buClr>
                <a:srgbClr val="000000"/>
              </a:buClr>
              <a:buSzPts val="1600"/>
              <a:buFont typeface="Arial"/>
              <a:buNone/>
            </a:pPr>
            <a:r>
              <a:rPr lang="en" sz="1600" b="1" i="0" u="none" strike="noStrike" cap="none">
                <a:solidFill>
                  <a:srgbClr val="000000"/>
                </a:solidFill>
                <a:latin typeface="Open Sans"/>
                <a:ea typeface="Open Sans"/>
                <a:cs typeface="Open Sans"/>
                <a:sym typeface="Open Sans"/>
              </a:rPr>
              <a:t>Location:</a:t>
            </a:r>
            <a:r>
              <a:rPr lang="en" sz="1600" b="0" i="0" u="none" strike="noStrike" cap="none">
                <a:solidFill>
                  <a:srgbClr val="000000"/>
                </a:solidFill>
                <a:latin typeface="Open Sans"/>
                <a:ea typeface="Open Sans"/>
                <a:cs typeface="Open Sans"/>
                <a:sym typeface="Open Sans"/>
              </a:rPr>
              <a:t> Alameda, CA</a:t>
            </a:r>
            <a:endParaRPr sz="1600" b="0" i="0" u="none" strike="noStrike" cap="none">
              <a:solidFill>
                <a:srgbClr val="000000"/>
              </a:solidFill>
              <a:latin typeface="Open Sans"/>
              <a:ea typeface="Open Sans"/>
              <a:cs typeface="Open Sans"/>
              <a:sym typeface="Open Sans"/>
            </a:endParaRPr>
          </a:p>
          <a:p>
            <a:pPr marL="0" marR="0" lvl="0" indent="0" algn="l" rtl="0">
              <a:lnSpc>
                <a:spcPct val="115000"/>
              </a:lnSpc>
              <a:spcBef>
                <a:spcPts val="1000"/>
              </a:spcBef>
              <a:spcAft>
                <a:spcPts val="1000"/>
              </a:spcAft>
              <a:buClr>
                <a:srgbClr val="000000"/>
              </a:buClr>
              <a:buSzPts val="1600"/>
              <a:buFont typeface="Arial"/>
              <a:buNone/>
            </a:pPr>
            <a:r>
              <a:rPr lang="en" sz="1600" b="1" i="0" u="none" strike="noStrike" cap="none">
                <a:solidFill>
                  <a:srgbClr val="000000"/>
                </a:solidFill>
                <a:latin typeface="Open Sans"/>
                <a:ea typeface="Open Sans"/>
                <a:cs typeface="Open Sans"/>
                <a:sym typeface="Open Sans"/>
              </a:rPr>
              <a:t>Summary:</a:t>
            </a:r>
            <a:r>
              <a:rPr lang="en" sz="1600" b="0" i="0" u="none" strike="noStrike" cap="none">
                <a:solidFill>
                  <a:srgbClr val="000000"/>
                </a:solidFill>
                <a:latin typeface="Open Sans"/>
                <a:ea typeface="Open Sans"/>
                <a:cs typeface="Open Sans"/>
                <a:sym typeface="Open Sans"/>
              </a:rPr>
              <a:t> Checkerspot and its partner company WNDR Alpine turn oil from algae into a substance called polyurethane that can be used on the insides of skis and snowboards. </a:t>
            </a:r>
            <a:endParaRPr sz="1600" b="0" i="0" u="none" strike="noStrike" cap="none">
              <a:solidFill>
                <a:srgbClr val="000000"/>
              </a:solidFill>
              <a:latin typeface="Open Sans"/>
              <a:ea typeface="Open Sans"/>
              <a:cs typeface="Open Sans"/>
              <a:sym typeface="Open Sans"/>
            </a:endParaRPr>
          </a:p>
        </p:txBody>
      </p:sp>
      <p:pic>
        <p:nvPicPr>
          <p:cNvPr id="169" name="Google Shape;169;p8"/>
          <p:cNvPicPr preferRelativeResize="0"/>
          <p:nvPr/>
        </p:nvPicPr>
        <p:blipFill rotWithShape="1">
          <a:blip r:embed="rId3">
            <a:alphaModFix/>
          </a:blip>
          <a:srcRect/>
          <a:stretch/>
        </p:blipFill>
        <p:spPr>
          <a:xfrm>
            <a:off x="6836951" y="735599"/>
            <a:ext cx="1980527" cy="1175450"/>
          </a:xfrm>
          <a:prstGeom prst="rect">
            <a:avLst/>
          </a:prstGeom>
          <a:noFill/>
          <a:ln>
            <a:noFill/>
          </a:ln>
        </p:spPr>
      </p:pic>
      <p:pic>
        <p:nvPicPr>
          <p:cNvPr id="170" name="Google Shape;170;p8"/>
          <p:cNvPicPr preferRelativeResize="0"/>
          <p:nvPr/>
        </p:nvPicPr>
        <p:blipFill rotWithShape="1">
          <a:blip r:embed="rId4">
            <a:alphaModFix/>
          </a:blip>
          <a:srcRect/>
          <a:stretch/>
        </p:blipFill>
        <p:spPr>
          <a:xfrm>
            <a:off x="5198725" y="2182475"/>
            <a:ext cx="3652961" cy="2432911"/>
          </a:xfrm>
          <a:prstGeom prst="rect">
            <a:avLst/>
          </a:prstGeom>
          <a:noFill/>
          <a:ln>
            <a:noFill/>
          </a:ln>
        </p:spPr>
      </p:pic>
      <p:pic>
        <p:nvPicPr>
          <p:cNvPr id="171" name="Google Shape;171;p8"/>
          <p:cNvPicPr preferRelativeResize="0"/>
          <p:nvPr/>
        </p:nvPicPr>
        <p:blipFill rotWithShape="1">
          <a:blip r:embed="rId5">
            <a:alphaModFix/>
          </a:blip>
          <a:srcRect/>
          <a:stretch/>
        </p:blipFill>
        <p:spPr>
          <a:xfrm rot="-5400000">
            <a:off x="2013946" y="2136959"/>
            <a:ext cx="902676" cy="4227506"/>
          </a:xfrm>
          <a:prstGeom prst="rect">
            <a:avLst/>
          </a:prstGeom>
          <a:noFill/>
          <a:ln>
            <a:noFill/>
          </a:ln>
        </p:spPr>
      </p:pic>
      <p:pic>
        <p:nvPicPr>
          <p:cNvPr id="172" name="Google Shape;172;p8"/>
          <p:cNvPicPr preferRelativeResize="0"/>
          <p:nvPr/>
        </p:nvPicPr>
        <p:blipFill rotWithShape="1">
          <a:blip r:embed="rId6">
            <a:alphaModFix/>
          </a:blip>
          <a:srcRect/>
          <a:stretch/>
        </p:blipFill>
        <p:spPr>
          <a:xfrm rot="-5400000">
            <a:off x="2013928" y="914317"/>
            <a:ext cx="902702" cy="437286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9"/>
          <p:cNvSpPr txBox="1"/>
          <p:nvPr/>
        </p:nvSpPr>
        <p:spPr>
          <a:xfrm>
            <a:off x="6131750" y="4784750"/>
            <a:ext cx="3240900" cy="444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rgbClr val="000000"/>
                </a:solidFill>
                <a:highlight>
                  <a:srgbClr val="FFFFFF"/>
                </a:highlight>
                <a:latin typeface="Arial"/>
                <a:ea typeface="Arial"/>
                <a:cs typeface="Arial"/>
                <a:sym typeface="Arial"/>
              </a:rPr>
              <a:t>© 2022 by The Regents of the University of California. </a:t>
            </a:r>
            <a:endParaRPr sz="900" b="0" i="0" u="none" strike="noStrike" cap="none">
              <a:solidFill>
                <a:srgbClr val="000000"/>
              </a:solidFill>
              <a:highlight>
                <a:srgbClr val="FFFFFF"/>
              </a:highlight>
              <a:latin typeface="Arial"/>
              <a:ea typeface="Arial"/>
              <a:cs typeface="Arial"/>
              <a:sym typeface="Arial"/>
            </a:endParaRPr>
          </a:p>
          <a:p>
            <a:pPr marL="0" marR="0" lvl="0" indent="0" algn="l" rtl="0">
              <a:lnSpc>
                <a:spcPct val="100000"/>
              </a:lnSpc>
              <a:spcBef>
                <a:spcPts val="2300"/>
              </a:spcBef>
              <a:spcAft>
                <a:spcPts val="0"/>
              </a:spcAft>
              <a:buClr>
                <a:srgbClr val="000000"/>
              </a:buClr>
              <a:buSzPts val="1000"/>
              <a:buFont typeface="Arial"/>
              <a:buNone/>
            </a:pPr>
            <a:endParaRPr sz="1000" b="0" i="0" u="none" strike="noStrike" cap="none">
              <a:solidFill>
                <a:srgbClr val="000000"/>
              </a:solidFill>
              <a:highlight>
                <a:srgbClr val="FFFFFF"/>
              </a:highlight>
              <a:latin typeface="Arial"/>
              <a:ea typeface="Arial"/>
              <a:cs typeface="Arial"/>
              <a:sym typeface="Arial"/>
            </a:endParaRPr>
          </a:p>
        </p:txBody>
      </p:sp>
      <p:sp>
        <p:nvSpPr>
          <p:cNvPr id="178" name="Google Shape;178;p9"/>
          <p:cNvSpPr txBox="1">
            <a:spLocks noGrp="1"/>
          </p:cNvSpPr>
          <p:nvPr>
            <p:ph type="title"/>
          </p:nvPr>
        </p:nvSpPr>
        <p:spPr>
          <a:xfrm>
            <a:off x="164875" y="82825"/>
            <a:ext cx="86868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rgbClr val="0336E6"/>
                </a:solidFill>
                <a:latin typeface="Montserrat"/>
                <a:ea typeface="Montserrat"/>
                <a:cs typeface="Montserrat"/>
                <a:sym typeface="Montserrat"/>
              </a:rPr>
              <a:t>1.2F Microbes can make: Fertilizer</a:t>
            </a:r>
            <a:endParaRPr b="1">
              <a:solidFill>
                <a:srgbClr val="0336E6"/>
              </a:solidFill>
              <a:latin typeface="Montserrat"/>
              <a:ea typeface="Montserrat"/>
              <a:cs typeface="Montserrat"/>
              <a:sym typeface="Montserrat"/>
            </a:endParaRPr>
          </a:p>
        </p:txBody>
      </p:sp>
      <p:sp>
        <p:nvSpPr>
          <p:cNvPr id="179" name="Google Shape;179;p9"/>
          <p:cNvSpPr txBox="1"/>
          <p:nvPr/>
        </p:nvSpPr>
        <p:spPr>
          <a:xfrm>
            <a:off x="164875" y="655525"/>
            <a:ext cx="6415200" cy="2029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Open Sans"/>
                <a:ea typeface="Open Sans"/>
                <a:cs typeface="Open Sans"/>
                <a:sym typeface="Open Sans"/>
              </a:rPr>
              <a:t>Company:</a:t>
            </a:r>
            <a:r>
              <a:rPr lang="en" sz="1600" b="0" i="0" u="none" strike="noStrike" cap="none">
                <a:solidFill>
                  <a:srgbClr val="000000"/>
                </a:solidFill>
                <a:latin typeface="Open Sans"/>
                <a:ea typeface="Open Sans"/>
                <a:cs typeface="Open Sans"/>
                <a:sym typeface="Open Sans"/>
              </a:rPr>
              <a:t> Pivot Bio</a:t>
            </a:r>
            <a:endParaRPr sz="1600" b="0" i="0" u="none" strike="noStrike" cap="none">
              <a:solidFill>
                <a:srgbClr val="000000"/>
              </a:solidFill>
              <a:latin typeface="Open Sans"/>
              <a:ea typeface="Open Sans"/>
              <a:cs typeface="Open Sans"/>
              <a:sym typeface="Open Sans"/>
            </a:endParaRPr>
          </a:p>
          <a:p>
            <a:pPr marL="0" marR="0" lvl="0" indent="0" algn="l" rtl="0">
              <a:lnSpc>
                <a:spcPct val="100000"/>
              </a:lnSpc>
              <a:spcBef>
                <a:spcPts val="1000"/>
              </a:spcBef>
              <a:spcAft>
                <a:spcPts val="0"/>
              </a:spcAft>
              <a:buClr>
                <a:srgbClr val="000000"/>
              </a:buClr>
              <a:buSzPts val="1600"/>
              <a:buFont typeface="Arial"/>
              <a:buNone/>
            </a:pPr>
            <a:r>
              <a:rPr lang="en" sz="1600" b="1" i="0" u="none" strike="noStrike" cap="none">
                <a:solidFill>
                  <a:srgbClr val="000000"/>
                </a:solidFill>
                <a:latin typeface="Open Sans"/>
                <a:ea typeface="Open Sans"/>
                <a:cs typeface="Open Sans"/>
                <a:sym typeface="Open Sans"/>
              </a:rPr>
              <a:t>Location:</a:t>
            </a:r>
            <a:r>
              <a:rPr lang="en" sz="1600" b="0" i="0" u="none" strike="noStrike" cap="none">
                <a:solidFill>
                  <a:srgbClr val="000000"/>
                </a:solidFill>
                <a:latin typeface="Open Sans"/>
                <a:ea typeface="Open Sans"/>
                <a:cs typeface="Open Sans"/>
                <a:sym typeface="Open Sans"/>
              </a:rPr>
              <a:t> Berkeley, CA</a:t>
            </a:r>
            <a:endParaRPr sz="1600" b="0" i="0" u="none" strike="noStrike" cap="none">
              <a:solidFill>
                <a:srgbClr val="000000"/>
              </a:solidFill>
              <a:latin typeface="Open Sans"/>
              <a:ea typeface="Open Sans"/>
              <a:cs typeface="Open Sans"/>
              <a:sym typeface="Open Sans"/>
            </a:endParaRPr>
          </a:p>
          <a:p>
            <a:pPr marL="0" marR="0" lvl="0" indent="0" algn="l" rtl="0">
              <a:lnSpc>
                <a:spcPct val="115000"/>
              </a:lnSpc>
              <a:spcBef>
                <a:spcPts val="1000"/>
              </a:spcBef>
              <a:spcAft>
                <a:spcPts val="1000"/>
              </a:spcAft>
              <a:buClr>
                <a:srgbClr val="000000"/>
              </a:buClr>
              <a:buSzPts val="1600"/>
              <a:buFont typeface="Arial"/>
              <a:buNone/>
            </a:pPr>
            <a:r>
              <a:rPr lang="en" sz="1600" b="1" i="0" u="none" strike="noStrike" cap="none">
                <a:solidFill>
                  <a:srgbClr val="000000"/>
                </a:solidFill>
                <a:latin typeface="Open Sans"/>
                <a:ea typeface="Open Sans"/>
                <a:cs typeface="Open Sans"/>
                <a:sym typeface="Open Sans"/>
              </a:rPr>
              <a:t>Summary:</a:t>
            </a:r>
            <a:r>
              <a:rPr lang="en" sz="1600" b="0" i="0" u="none" strike="noStrike" cap="none">
                <a:solidFill>
                  <a:srgbClr val="000000"/>
                </a:solidFill>
                <a:latin typeface="Open Sans"/>
                <a:ea typeface="Open Sans"/>
                <a:cs typeface="Open Sans"/>
                <a:sym typeface="Open Sans"/>
              </a:rPr>
              <a:t> Pivot Bio engineers special bacteria that can turn nitrogen from the air into fertilizer directly in the soil. This allows farmers to grow crops without applying energy-intensive chemical fertilizers.</a:t>
            </a:r>
            <a:endParaRPr sz="1600" b="0" i="0" u="none" strike="noStrike" cap="none">
              <a:solidFill>
                <a:srgbClr val="000000"/>
              </a:solidFill>
              <a:latin typeface="Open Sans"/>
              <a:ea typeface="Open Sans"/>
              <a:cs typeface="Open Sans"/>
              <a:sym typeface="Open Sans"/>
            </a:endParaRPr>
          </a:p>
        </p:txBody>
      </p:sp>
      <p:pic>
        <p:nvPicPr>
          <p:cNvPr id="180" name="Google Shape;180;p9"/>
          <p:cNvPicPr preferRelativeResize="0"/>
          <p:nvPr/>
        </p:nvPicPr>
        <p:blipFill rotWithShape="1">
          <a:blip r:embed="rId3">
            <a:alphaModFix/>
          </a:blip>
          <a:srcRect/>
          <a:stretch/>
        </p:blipFill>
        <p:spPr>
          <a:xfrm>
            <a:off x="238251" y="2685325"/>
            <a:ext cx="1937785" cy="2350249"/>
          </a:xfrm>
          <a:prstGeom prst="rect">
            <a:avLst/>
          </a:prstGeom>
          <a:noFill/>
          <a:ln>
            <a:noFill/>
          </a:ln>
        </p:spPr>
      </p:pic>
      <p:pic>
        <p:nvPicPr>
          <p:cNvPr id="181" name="Google Shape;181;p9"/>
          <p:cNvPicPr preferRelativeResize="0"/>
          <p:nvPr/>
        </p:nvPicPr>
        <p:blipFill rotWithShape="1">
          <a:blip r:embed="rId4">
            <a:alphaModFix/>
          </a:blip>
          <a:srcRect/>
          <a:stretch/>
        </p:blipFill>
        <p:spPr>
          <a:xfrm>
            <a:off x="2313809" y="2685325"/>
            <a:ext cx="3089242" cy="2350250"/>
          </a:xfrm>
          <a:prstGeom prst="rect">
            <a:avLst/>
          </a:prstGeom>
          <a:noFill/>
          <a:ln>
            <a:noFill/>
          </a:ln>
        </p:spPr>
      </p:pic>
      <p:pic>
        <p:nvPicPr>
          <p:cNvPr id="182" name="Google Shape;182;p9"/>
          <p:cNvPicPr preferRelativeResize="0"/>
          <p:nvPr/>
        </p:nvPicPr>
        <p:blipFill rotWithShape="1">
          <a:blip r:embed="rId5">
            <a:alphaModFix/>
          </a:blip>
          <a:srcRect/>
          <a:stretch/>
        </p:blipFill>
        <p:spPr>
          <a:xfrm>
            <a:off x="5357925" y="655525"/>
            <a:ext cx="3673549" cy="651150"/>
          </a:xfrm>
          <a:prstGeom prst="rect">
            <a:avLst/>
          </a:prstGeom>
          <a:noFill/>
          <a:ln>
            <a:noFill/>
          </a:ln>
        </p:spPr>
      </p:pic>
      <p:pic>
        <p:nvPicPr>
          <p:cNvPr id="183" name="Google Shape;183;p9"/>
          <p:cNvPicPr preferRelativeResize="0"/>
          <p:nvPr/>
        </p:nvPicPr>
        <p:blipFill rotWithShape="1">
          <a:blip r:embed="rId6">
            <a:alphaModFix/>
          </a:blip>
          <a:srcRect/>
          <a:stretch/>
        </p:blipFill>
        <p:spPr>
          <a:xfrm>
            <a:off x="5752100" y="2454800"/>
            <a:ext cx="3279375" cy="2185693"/>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1223</Words>
  <Application>Microsoft Macintosh PowerPoint</Application>
  <PresentationFormat>On-screen Show (16:9)</PresentationFormat>
  <Paragraphs>116</Paragraphs>
  <Slides>24</Slides>
  <Notes>24</Notes>
  <HiddenSlides>0</HiddenSlides>
  <MMClips>5</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Open Sans Medium</vt:lpstr>
      <vt:lpstr>Hepta Slab</vt:lpstr>
      <vt:lpstr>Arial</vt:lpstr>
      <vt:lpstr>Open Sans</vt:lpstr>
      <vt:lpstr>Montserrat Medium</vt:lpstr>
      <vt:lpstr>Montserrat</vt:lpstr>
      <vt:lpstr>Simple Light</vt:lpstr>
      <vt:lpstr>Simple Light</vt:lpstr>
      <vt:lpstr>PowerPoint Presentation</vt:lpstr>
      <vt:lpstr>PowerPoint Presentation</vt:lpstr>
      <vt:lpstr>1.1 - Warm-Up</vt:lpstr>
      <vt:lpstr>1.2A - Cells</vt:lpstr>
      <vt:lpstr>1.2B - Microbes</vt:lpstr>
      <vt:lpstr>1.2C Microbes can make: Dyes &amp; Pigments </vt:lpstr>
      <vt:lpstr>1.2D Microbes can make: Moisturizers</vt:lpstr>
      <vt:lpstr>1.2E Microbes can make: Sports Equipment</vt:lpstr>
      <vt:lpstr>1.2F Microbes can make: Fertilizer</vt:lpstr>
      <vt:lpstr>1.2G Microbes can make: Fabrics</vt:lpstr>
      <vt:lpstr>1.2H Microbes can make: Artificial Meat </vt:lpstr>
      <vt:lpstr>1.3A Activity Materials</vt:lpstr>
      <vt:lpstr>1.3B Activity Instructions</vt:lpstr>
      <vt:lpstr>1.3C How to Use a Transfer Pipette </vt:lpstr>
      <vt:lpstr>1.3D Data Table</vt:lpstr>
      <vt:lpstr>1.4A - Biotech Science Wand</vt:lpstr>
      <vt:lpstr>1.4B Graphic Organizer</vt:lpstr>
      <vt:lpstr>1.5A Biotech in Agriculture: Pivot Bio </vt:lpstr>
      <vt:lpstr>1.5B Biotech in Medicine: Bayer </vt:lpstr>
      <vt:lpstr>PowerPoint Presentation</vt:lpstr>
      <vt:lpstr>3.1 - Warm-Up</vt:lpstr>
      <vt:lpstr>3.2A Bolt Threads video</vt:lpstr>
      <vt:lpstr>3.2B Impossible Foods video</vt:lpstr>
      <vt:lpstr>3.3 - Biotech Science Wand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Lee Bishop</cp:lastModifiedBy>
  <cp:revision>1</cp:revision>
  <dcterms:modified xsi:type="dcterms:W3CDTF">2023-04-25T17:59:04Z</dcterms:modified>
</cp:coreProperties>
</file>