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Lst>
  <p:notesMasterIdLst>
    <p:notesMasterId r:id="rId14"/>
  </p:notesMasterIdLst>
  <p:sldIdLst>
    <p:sldId id="256" r:id="rId5"/>
    <p:sldId id="304" r:id="rId6"/>
    <p:sldId id="262" r:id="rId7"/>
    <p:sldId id="293" r:id="rId8"/>
    <p:sldId id="295" r:id="rId9"/>
    <p:sldId id="296" r:id="rId10"/>
    <p:sldId id="297" r:id="rId11"/>
    <p:sldId id="298" r:id="rId12"/>
    <p:sldId id="299"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Bishop" initials="" lastIdx="1" clrIdx="0"/>
  <p:cmAuthor id="1" name="Mark Koker" initials="" lastIdx="1" clrIdx="1"/>
  <p:cmAuthor id="2" name="Maia Binding" initials="MB" lastIdx="49" clrIdx="2">
    <p:extLst>
      <p:ext uri="{19B8F6BF-5375-455C-9EA6-DF929625EA0E}">
        <p15:presenceInfo xmlns:p15="http://schemas.microsoft.com/office/powerpoint/2012/main" userId="Maia Bind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E2FF"/>
    <a:srgbClr val="273DAC"/>
    <a:srgbClr val="44A4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EB1042-8FBB-4202-A05D-20CCDB526197}">
  <a:tblStyle styleId="{50EB1042-8FBB-4202-A05D-20CCDB5261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6"/>
    <p:restoredTop sz="94558"/>
  </p:normalViewPr>
  <p:slideViewPr>
    <p:cSldViewPr snapToGrid="0">
      <p:cViewPr varScale="1">
        <p:scale>
          <a:sx n="161" d="100"/>
          <a:sy n="161" d="100"/>
        </p:scale>
        <p:origin x="376"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hutterstock.com/image-photo/yellow-fever-malaria-zika-virus-infected-1038408295?src=hPItT4Sw3Cn291eDH36Amw-1-2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hutterstock.com/image-photo/tsetse-fly-glossina-sp-1157378257?src=h9PTRUasgakfH1gzxBoYcg-1-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73934fc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73934fc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e9569548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ae9569548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8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d2b361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3d2b361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a7afe9cc68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a7afe9cc68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rPr>
              <a:t>Top left, bottom left, top right, bottom right</a:t>
            </a:r>
            <a:endParaRPr sz="1000">
              <a:solidFill>
                <a:schemeClr val="dk1"/>
              </a:solidFill>
              <a:highlight>
                <a:srgbClr val="FFFFFF"/>
              </a:highlight>
            </a:endParaRPr>
          </a:p>
          <a:p>
            <a:pPr marL="0" lvl="0" indent="0" algn="l" rtl="0">
              <a:spcBef>
                <a:spcPts val="0"/>
              </a:spcBef>
              <a:spcAft>
                <a:spcPts val="0"/>
              </a:spcAft>
              <a:buNone/>
            </a:pPr>
            <a:r>
              <a:rPr lang="en" sz="1000">
                <a:solidFill>
                  <a:schemeClr val="dk1"/>
                </a:solidFill>
                <a:highlight>
                  <a:srgbClr val="FFFFFF"/>
                </a:highlight>
              </a:rPr>
              <a:t>CRISPR_COM_037, CRISPR_COM_038, CRISPR_COM_039, CRISPR_COM_040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78b68d2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78b68d2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rPr>
              <a:t>Top left, bottom left, top right, bottom right</a:t>
            </a:r>
            <a:endParaRPr sz="1000">
              <a:solidFill>
                <a:schemeClr val="dk1"/>
              </a:solidFill>
              <a:highlight>
                <a:srgbClr val="FFFFFF"/>
              </a:highlight>
            </a:endParaRPr>
          </a:p>
          <a:p>
            <a:pPr marL="0" lvl="0" indent="0" algn="l" rtl="0">
              <a:spcBef>
                <a:spcPts val="0"/>
              </a:spcBef>
              <a:spcAft>
                <a:spcPts val="0"/>
              </a:spcAft>
              <a:buNone/>
            </a:pPr>
            <a:r>
              <a:rPr lang="en" sz="1000">
                <a:solidFill>
                  <a:schemeClr val="dk1"/>
                </a:solidFill>
                <a:highlight>
                  <a:srgbClr val="FFFFFF"/>
                </a:highlight>
              </a:rPr>
              <a:t>CRISPR_COM_039, CRISPR_COM_041, CRISPR_COM_042, CRISPR_COM_043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78b68d20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78b68d20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rPr>
              <a:t>CRISPR_COM_039, CRISPR_COM_044</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78b68d20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578b68d20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rPr>
              <a:t>CRISPR_COM_045, CRISPR_COM_043</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78b68d203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578b68d20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rPr>
              <a:t>CRISPR_COM_042, CRISPR_COM_046</a:t>
            </a:r>
            <a:endParaRPr sz="1000">
              <a:solidFill>
                <a:schemeClr val="dk1"/>
              </a:solidFill>
              <a:highlight>
                <a:srgbClr val="FFFFFF"/>
              </a:highlight>
            </a:endParaRPr>
          </a:p>
          <a:p>
            <a:pPr marL="0" lvl="0" indent="0" algn="l" rtl="0">
              <a:spcBef>
                <a:spcPts val="0"/>
              </a:spcBef>
              <a:spcAft>
                <a:spcPts val="0"/>
              </a:spcAft>
              <a:buNone/>
            </a:pPr>
            <a:endParaRPr sz="1000">
              <a:solidFill>
                <a:schemeClr val="dk1"/>
              </a:solidFill>
              <a:highlight>
                <a:srgbClr val="FFFFFF"/>
              </a:highlight>
            </a:endParaRPr>
          </a:p>
          <a:p>
            <a:pPr marL="0" lvl="0" indent="0" algn="l" rtl="0">
              <a:spcBef>
                <a:spcPts val="0"/>
              </a:spcBef>
              <a:spcAft>
                <a:spcPts val="0"/>
              </a:spcAft>
              <a:buNone/>
            </a:pPr>
            <a:r>
              <a:rPr lang="en"/>
              <a:t>Left: CRISPR_FT_007</a:t>
            </a:r>
            <a:endParaRPr/>
          </a:p>
          <a:p>
            <a:pPr marL="0" lvl="0" indent="0" algn="l" rtl="0">
              <a:spcBef>
                <a:spcPts val="0"/>
              </a:spcBef>
              <a:spcAft>
                <a:spcPts val="0"/>
              </a:spcAft>
              <a:buNone/>
            </a:pPr>
            <a:r>
              <a:rPr lang="en"/>
              <a:t>Right: CRISPR_FT_012</a:t>
            </a:r>
            <a:endParaRPr/>
          </a:p>
          <a:p>
            <a:pPr marL="0" lvl="0" indent="0" algn="l" rtl="0">
              <a:spcBef>
                <a:spcPts val="0"/>
              </a:spcBef>
              <a:spcAft>
                <a:spcPts val="0"/>
              </a:spcAft>
              <a:buNone/>
            </a:pPr>
            <a:endParaRPr/>
          </a:p>
          <a:p>
            <a:pPr marL="0" lvl="0" indent="0" algn="l" rtl="0">
              <a:spcBef>
                <a:spcPts val="0"/>
              </a:spcBef>
              <a:spcAft>
                <a:spcPts val="0"/>
              </a:spcAft>
              <a:buNone/>
            </a:pPr>
            <a:r>
              <a:rPr lang="en" sz="1000">
                <a:solidFill>
                  <a:schemeClr val="dk1"/>
                </a:solidFill>
                <a:highlight>
                  <a:schemeClr val="lt1"/>
                </a:highlight>
              </a:rPr>
              <a:t>Entire slide: CRISPR_FT_210</a:t>
            </a:r>
            <a:endParaRPr/>
          </a:p>
          <a:p>
            <a:pPr marL="0" lvl="0" indent="0" algn="l" rtl="0">
              <a:spcBef>
                <a:spcPts val="0"/>
              </a:spcBef>
              <a:spcAft>
                <a:spcPts val="0"/>
              </a:spcAft>
              <a:buNone/>
            </a:pPr>
            <a:r>
              <a:rPr lang="en" u="sng">
                <a:solidFill>
                  <a:schemeClr val="hlink"/>
                </a:solidFill>
                <a:hlinkClick r:id="rId3"/>
              </a:rPr>
              <a:t>https://www.shutterstock.com/image-photo/yellow-fever-malaria-zika-virus-infected-1038408295?src=hPItT4Sw3Cn291eDH36Amw-1-21</a:t>
            </a:r>
            <a:endParaRPr/>
          </a:p>
          <a:p>
            <a:pPr marL="0" lvl="0" indent="0" algn="l" rtl="0">
              <a:spcBef>
                <a:spcPts val="0"/>
              </a:spcBef>
              <a:spcAft>
                <a:spcPts val="0"/>
              </a:spcAft>
              <a:buNone/>
            </a:pPr>
            <a:r>
              <a:rPr lang="en" u="sng">
                <a:solidFill>
                  <a:schemeClr val="hlink"/>
                </a:solidFill>
                <a:hlinkClick r:id="rId4"/>
              </a:rPr>
              <a:t>https://www.shutterstock.com/image-photo/tsetse-fly-glossina-sp-1157378257?src=h9PTRUasgakfH1gzxBoYcg-1-0</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78b68d203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78b68d20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highlight>
                  <a:srgbClr val="FFFFFF"/>
                </a:highlight>
              </a:rPr>
              <a:t>CRISPR_COM_041, CRISPR_COM_040</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 name="Picture 2" descr="A close-up of some plants&#10;&#10;Description automatically generated with low confidence">
            <a:extLst>
              <a:ext uri="{FF2B5EF4-FFF2-40B4-BE49-F238E27FC236}">
                <a16:creationId xmlns:a16="http://schemas.microsoft.com/office/drawing/2014/main" id="{58276C7C-A914-CC42-AF1D-1AD1B2CF23D5}"/>
              </a:ext>
            </a:extLst>
          </p:cNvPr>
          <p:cNvPicPr>
            <a:picLocks noChangeAspect="1"/>
          </p:cNvPicPr>
          <p:nvPr userDrawn="1"/>
        </p:nvPicPr>
        <p:blipFill rotWithShape="1">
          <a:blip r:embed="rId2"/>
          <a:srcRect r="1344"/>
          <a:stretch/>
        </p:blipFill>
        <p:spPr>
          <a:xfrm>
            <a:off x="0" y="-1"/>
            <a:ext cx="9144000" cy="522839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rgbClr val="273DAC"/>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9339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 name="Rectangle 4">
            <a:extLst>
              <a:ext uri="{FF2B5EF4-FFF2-40B4-BE49-F238E27FC236}">
                <a16:creationId xmlns:a16="http://schemas.microsoft.com/office/drawing/2014/main" id="{7D94846C-5856-F744-92C5-AB6D4D19956A}"/>
              </a:ext>
            </a:extLst>
          </p:cNvPr>
          <p:cNvSpPr/>
          <p:nvPr userDrawn="1"/>
        </p:nvSpPr>
        <p:spPr>
          <a:xfrm>
            <a:off x="0" y="4937725"/>
            <a:ext cx="9144000" cy="205775"/>
          </a:xfrm>
          <a:prstGeom prst="rect">
            <a:avLst/>
          </a:prstGeom>
          <a:solidFill>
            <a:srgbClr val="273DAC"/>
          </a:solidFill>
          <a:ln>
            <a:solidFill>
              <a:srgbClr val="273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DA10C36-23E4-D34F-9F65-05F25CEF9267}"/>
              </a:ext>
            </a:extLst>
          </p:cNvPr>
          <p:cNvCxnSpPr>
            <a:cxnSpLocks/>
          </p:cNvCxnSpPr>
          <p:nvPr userDrawn="1"/>
        </p:nvCxnSpPr>
        <p:spPr>
          <a:xfrm>
            <a:off x="0" y="893382"/>
            <a:ext cx="9144000" cy="0"/>
          </a:xfrm>
          <a:prstGeom prst="line">
            <a:avLst/>
          </a:prstGeom>
          <a:ln w="38100">
            <a:solidFill>
              <a:srgbClr val="44A435"/>
            </a:solidFill>
          </a:ln>
        </p:spPr>
        <p:style>
          <a:lnRef idx="1">
            <a:schemeClr val="accent1"/>
          </a:lnRef>
          <a:fillRef idx="0">
            <a:schemeClr val="accent1"/>
          </a:fillRef>
          <a:effectRef idx="0">
            <a:schemeClr val="accent1"/>
          </a:effectRef>
          <a:fontRef idx="minor">
            <a:schemeClr val="tx1"/>
          </a:fontRef>
        </p:style>
      </p:cxnSp>
      <p:pic>
        <p:nvPicPr>
          <p:cNvPr id="7" name="Picture 6" descr="A close-up of some plants&#10;&#10;Description automatically generated with low confidence">
            <a:extLst>
              <a:ext uri="{FF2B5EF4-FFF2-40B4-BE49-F238E27FC236}">
                <a16:creationId xmlns:a16="http://schemas.microsoft.com/office/drawing/2014/main" id="{20BCF01E-BAE6-4344-8413-F6F4C38FF98A}"/>
              </a:ext>
            </a:extLst>
          </p:cNvPr>
          <p:cNvPicPr>
            <a:picLocks noChangeAspect="1"/>
          </p:cNvPicPr>
          <p:nvPr userDrawn="1"/>
        </p:nvPicPr>
        <p:blipFill rotWithShape="1">
          <a:blip r:embed="rId2"/>
          <a:srcRect t="37010" r="2468" b="16704"/>
          <a:stretch/>
        </p:blipFill>
        <p:spPr>
          <a:xfrm>
            <a:off x="5858953" y="0"/>
            <a:ext cx="3285047" cy="879424"/>
          </a:xfrm>
          <a:prstGeom prst="rect">
            <a:avLst/>
          </a:prstGeom>
        </p:spPr>
      </p:pic>
      <p:sp>
        <p:nvSpPr>
          <p:cNvPr id="8" name="TextBox 7">
            <a:extLst>
              <a:ext uri="{FF2B5EF4-FFF2-40B4-BE49-F238E27FC236}">
                <a16:creationId xmlns:a16="http://schemas.microsoft.com/office/drawing/2014/main" id="{8D116780-6649-D548-8CFF-7415EA5540AB}"/>
              </a:ext>
            </a:extLst>
          </p:cNvPr>
          <p:cNvSpPr txBox="1"/>
          <p:nvPr userDrawn="1"/>
        </p:nvSpPr>
        <p:spPr>
          <a:xfrm>
            <a:off x="107051" y="4909807"/>
            <a:ext cx="8915029" cy="261610"/>
          </a:xfrm>
          <a:prstGeom prst="rect">
            <a:avLst/>
          </a:prstGeom>
          <a:noFill/>
        </p:spPr>
        <p:txBody>
          <a:bodyPr wrap="square" rtlCol="0">
            <a:spAutoFit/>
          </a:bodyPr>
          <a:lstStyle/>
          <a:p>
            <a:pPr algn="ctr"/>
            <a:r>
              <a:rPr lang="en-US" sz="1100" dirty="0">
                <a:solidFill>
                  <a:schemeClr val="bg1"/>
                </a:solidFill>
              </a:rPr>
              <a:t>© 2022 by The Regents of the University of California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4"/>
        <p:cNvGrpSpPr/>
        <p:nvPr/>
      </p:nvGrpSpPr>
      <p:grpSpPr>
        <a:xfrm>
          <a:off x="0" y="0"/>
          <a:ext cx="0" cy="0"/>
          <a:chOff x="0" y="0"/>
          <a:chExt cx="0" cy="0"/>
        </a:xfrm>
      </p:grpSpPr>
      <p:sp>
        <p:nvSpPr>
          <p:cNvPr id="105" name="Google Shape;105;p26"/>
          <p:cNvSpPr txBox="1">
            <a:spLocks noGrp="1"/>
          </p:cNvSpPr>
          <p:nvPr>
            <p:ph type="ctrTitle"/>
          </p:nvPr>
        </p:nvSpPr>
        <p:spPr>
          <a:xfrm>
            <a:off x="218661" y="671843"/>
            <a:ext cx="8706678" cy="14209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i="1" dirty="0">
                <a:solidFill>
                  <a:schemeClr val="bg1"/>
                </a:solidFill>
              </a:rPr>
              <a:t>The Power of CRISPR</a:t>
            </a:r>
            <a:endParaRPr b="1" i="1" dirty="0">
              <a:solidFill>
                <a:schemeClr val="bg1"/>
              </a:solidFill>
            </a:endParaRPr>
          </a:p>
        </p:txBody>
      </p:sp>
      <p:cxnSp>
        <p:nvCxnSpPr>
          <p:cNvPr id="107" name="Google Shape;107;p26"/>
          <p:cNvCxnSpPr/>
          <p:nvPr/>
        </p:nvCxnSpPr>
        <p:spPr>
          <a:xfrm>
            <a:off x="1114800" y="1048179"/>
            <a:ext cx="6914400" cy="0"/>
          </a:xfrm>
          <a:prstGeom prst="straightConnector1">
            <a:avLst/>
          </a:prstGeom>
          <a:noFill/>
          <a:ln w="76200" cap="flat" cmpd="sng">
            <a:solidFill>
              <a:srgbClr val="6AA84F"/>
            </a:solidFill>
            <a:prstDash val="solid"/>
            <a:round/>
            <a:headEnd type="none" w="med" len="med"/>
            <a:tailEnd type="none" w="med" len="med"/>
          </a:ln>
        </p:spPr>
      </p:cxnSp>
      <p:pic>
        <p:nvPicPr>
          <p:cNvPr id="2" name="Picture 1">
            <a:extLst>
              <a:ext uri="{FF2B5EF4-FFF2-40B4-BE49-F238E27FC236}">
                <a16:creationId xmlns:a16="http://schemas.microsoft.com/office/drawing/2014/main" id="{E63254BB-75D0-9345-814B-C00F8418F27A}"/>
              </a:ext>
            </a:extLst>
          </p:cNvPr>
          <p:cNvPicPr>
            <a:picLocks noChangeAspect="1"/>
          </p:cNvPicPr>
          <p:nvPr/>
        </p:nvPicPr>
        <p:blipFill>
          <a:blip r:embed="rId3"/>
          <a:stretch>
            <a:fillRect/>
          </a:stretch>
        </p:blipFill>
        <p:spPr>
          <a:xfrm>
            <a:off x="1657784" y="4405295"/>
            <a:ext cx="6021558" cy="792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265550" y="198775"/>
            <a:ext cx="8595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Limited License to Modify</a:t>
            </a:r>
            <a:endParaRPr b="1" dirty="0"/>
          </a:p>
        </p:txBody>
      </p:sp>
      <p:sp>
        <p:nvSpPr>
          <p:cNvPr id="127" name="Google Shape;127;p29"/>
          <p:cNvSpPr txBox="1">
            <a:spLocks noGrp="1"/>
          </p:cNvSpPr>
          <p:nvPr>
            <p:ph type="body" idx="1"/>
          </p:nvPr>
        </p:nvSpPr>
        <p:spPr>
          <a:xfrm>
            <a:off x="540688" y="1343769"/>
            <a:ext cx="8283111" cy="3186215"/>
          </a:xfrm>
          <a:prstGeom prst="rect">
            <a:avLst/>
          </a:prstGeom>
        </p:spPr>
        <p:txBody>
          <a:bodyPr spcFirstLastPara="1" wrap="square" lIns="91425" tIns="91425" rIns="91425" bIns="91425" anchor="t" anchorCtr="0">
            <a:noAutofit/>
          </a:bodyPr>
          <a:lstStyle/>
          <a:p>
            <a:pPr marL="0" lvl="0" indent="0">
              <a:spcBef>
                <a:spcPts val="1600"/>
              </a:spcBef>
              <a:buNone/>
            </a:pPr>
            <a:r>
              <a:rPr lang="en-US" sz="1100" b="1" dirty="0"/>
              <a:t>LIMITED LICENSE TO MODIFY.</a:t>
            </a:r>
            <a:r>
              <a:rPr lang="en-US" sz="1100" dirty="0"/>
              <a:t> These PowerPoint® slides may be modified only by teachers currently teaching the CRISPR course to customize the unit to match their students’ learning levels or to insert additional teaching aides. Modified slides may be used only by teachers in their classrooms, with these same restrictions. Modified slides may not be taken out of the classroom or distributed to any non-student person or organization. Except for use with students in the classroom, modified slides may not be published in printed or electronic form, including posting on the Internet. Only text may be modified: photographs and illustrations on the slides may not be modified in any way except to change their size.</a:t>
            </a:r>
            <a:br>
              <a:rPr lang="en-US" sz="1100" dirty="0"/>
            </a:br>
            <a:br>
              <a:rPr lang="en-US" sz="1200" dirty="0"/>
            </a:br>
            <a:r>
              <a:rPr lang="en-US" sz="1100" b="1" dirty="0"/>
              <a:t>DISCLAIMER OF WARRANTY</a:t>
            </a:r>
            <a:r>
              <a:rPr lang="en-US" sz="1100" dirty="0"/>
              <a:t>. THE REGENTS OF THE UNIVERSITY OF CALIFORNIA (“University”) MAKE NO REPRESENTATIONS OR WARRANTIES, EXPRESS OR IMPLIED, INCLUDING BUT NOT LIMITED TO THE IMPLIED WARRANTIES OF MERCHANTABILITY AND FITNESS FOR A PARTICULAR PURPOSE. University will not be liable for any costs, damages, fees or other liability, nor for any direct, indirect, special, incidental or consequential damages (including lost profits) with respect to any claims by the purchaser or user of CRISPR or any third party on account of or arising from the use or modifications to the slides. Client acknowledges and accepts that University </a:t>
            </a:r>
            <a:r>
              <a:rPr lang="en-US" sz="1200" dirty="0"/>
              <a:t>services are provided on an as-is basis. </a:t>
            </a:r>
            <a:endParaRPr sz="1200" dirty="0">
              <a:solidFill>
                <a:srgbClr val="000000"/>
              </a:solidFill>
            </a:endParaRPr>
          </a:p>
        </p:txBody>
      </p:sp>
    </p:spTree>
    <p:extLst>
      <p:ext uri="{BB962C8B-B14F-4D97-AF65-F5344CB8AC3E}">
        <p14:creationId xmlns:p14="http://schemas.microsoft.com/office/powerpoint/2010/main" val="355193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0" y="0"/>
            <a:ext cx="5722040" cy="4368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Article: Sickle Cell Disease: Discussion Questions</a:t>
            </a:r>
            <a:endParaRPr b="1" dirty="0"/>
          </a:p>
        </p:txBody>
      </p:sp>
      <p:sp>
        <p:nvSpPr>
          <p:cNvPr id="152" name="Google Shape;152;p32"/>
          <p:cNvSpPr txBox="1">
            <a:spLocks noGrp="1"/>
          </p:cNvSpPr>
          <p:nvPr>
            <p:ph type="body" idx="1"/>
          </p:nvPr>
        </p:nvSpPr>
        <p:spPr>
          <a:xfrm>
            <a:off x="311700" y="1162635"/>
            <a:ext cx="8520600" cy="3416400"/>
          </a:xfrm>
          <a:prstGeom prst="rect">
            <a:avLst/>
          </a:prstGeom>
        </p:spPr>
        <p:txBody>
          <a:bodyPr spcFirstLastPara="1" wrap="square" lIns="91425" tIns="91425" rIns="91425" bIns="91425" anchor="t" anchorCtr="0">
            <a:noAutofit/>
          </a:bodyPr>
          <a:lstStyle/>
          <a:p>
            <a:pPr marL="0" lvl="0" indent="0">
              <a:buClr>
                <a:srgbClr val="595959"/>
              </a:buClr>
              <a:buNone/>
            </a:pPr>
            <a:r>
              <a:rPr lang="en-US" sz="2200" dirty="0">
                <a:solidFill>
                  <a:srgbClr val="000000"/>
                </a:solidFill>
              </a:rPr>
              <a:t>Review the diagram on the second page:</a:t>
            </a:r>
          </a:p>
          <a:p>
            <a:pPr lvl="0" indent="-368300">
              <a:spcBef>
                <a:spcPts val="1600"/>
              </a:spcBef>
              <a:buClr>
                <a:srgbClr val="000000"/>
              </a:buClr>
              <a:buSzPts val="2200"/>
            </a:pPr>
            <a:r>
              <a:rPr lang="en-US" sz="2200" dirty="0">
                <a:solidFill>
                  <a:srgbClr val="000000"/>
                </a:solidFill>
              </a:rPr>
              <a:t>How does the mutation in the hemoglobin beta gene lead </a:t>
            </a:r>
            <a:br>
              <a:rPr lang="en-US" sz="2200" dirty="0">
                <a:solidFill>
                  <a:srgbClr val="000000"/>
                </a:solidFill>
              </a:rPr>
            </a:br>
            <a:r>
              <a:rPr lang="en-US" sz="2200" dirty="0">
                <a:solidFill>
                  <a:srgbClr val="000000"/>
                </a:solidFill>
              </a:rPr>
              <a:t>to the trait of sickle-shaped red blood cells?</a:t>
            </a:r>
          </a:p>
          <a:p>
            <a:pPr lvl="0" indent="0">
              <a:spcBef>
                <a:spcPts val="1600"/>
              </a:spcBef>
              <a:buClr>
                <a:srgbClr val="595959"/>
              </a:buClr>
              <a:buNone/>
            </a:pPr>
            <a:endParaRPr lang="en-US" sz="2200" dirty="0">
              <a:solidFill>
                <a:srgbClr val="000000"/>
              </a:solidFill>
            </a:endParaRPr>
          </a:p>
          <a:p>
            <a:pPr lvl="0" indent="-368300">
              <a:buClr>
                <a:srgbClr val="000000"/>
              </a:buClr>
              <a:buSzPts val="2200"/>
            </a:pPr>
            <a:r>
              <a:rPr lang="en-US" sz="2200" dirty="0">
                <a:solidFill>
                  <a:srgbClr val="000000"/>
                </a:solidFill>
              </a:rPr>
              <a:t>Compare the diagram and the model you created.</a:t>
            </a:r>
          </a:p>
          <a:p>
            <a:pPr lvl="1" indent="-368300">
              <a:spcBef>
                <a:spcPts val="0"/>
              </a:spcBef>
              <a:buClr>
                <a:srgbClr val="000000"/>
              </a:buClr>
              <a:buSzPts val="2200"/>
            </a:pPr>
            <a:r>
              <a:rPr lang="en-US" sz="2200" dirty="0">
                <a:solidFill>
                  <a:srgbClr val="000000"/>
                </a:solidFill>
              </a:rPr>
              <a:t>How are they </a:t>
            </a:r>
            <a:r>
              <a:rPr lang="en-US" sz="2200" b="1" dirty="0">
                <a:solidFill>
                  <a:srgbClr val="000000"/>
                </a:solidFill>
              </a:rPr>
              <a:t>similar</a:t>
            </a:r>
            <a:r>
              <a:rPr lang="en-US" sz="2200" dirty="0">
                <a:solidFill>
                  <a:srgbClr val="000000"/>
                </a:solidFill>
              </a:rPr>
              <a:t>?</a:t>
            </a:r>
          </a:p>
          <a:p>
            <a:pPr lvl="1" indent="-368300">
              <a:spcBef>
                <a:spcPts val="0"/>
              </a:spcBef>
              <a:buClr>
                <a:srgbClr val="000000"/>
              </a:buClr>
              <a:buSzPts val="2200"/>
            </a:pPr>
            <a:r>
              <a:rPr lang="en-US" sz="2200" dirty="0">
                <a:solidFill>
                  <a:srgbClr val="000000"/>
                </a:solidFill>
              </a:rPr>
              <a:t>How are they </a:t>
            </a:r>
            <a:r>
              <a:rPr lang="en-US" sz="2200" b="1" dirty="0">
                <a:solidFill>
                  <a:srgbClr val="000000"/>
                </a:solidFill>
              </a:rPr>
              <a:t>different</a:t>
            </a:r>
            <a:r>
              <a:rPr lang="en-US" sz="2200" dirty="0">
                <a:solidFill>
                  <a:srgbClr val="000000"/>
                </a:solidFill>
              </a:rPr>
              <a:t>?</a:t>
            </a:r>
          </a:p>
          <a:p>
            <a:pPr marL="457200" lvl="0" indent="0" algn="l" rtl="0">
              <a:spcBef>
                <a:spcPts val="1600"/>
              </a:spcBef>
              <a:spcAft>
                <a:spcPts val="1600"/>
              </a:spcAft>
              <a:buNone/>
            </a:pPr>
            <a:endParaRPr sz="22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3"/>
          <p:cNvSpPr txBox="1">
            <a:spLocks noGrp="1"/>
          </p:cNvSpPr>
          <p:nvPr>
            <p:ph type="title"/>
          </p:nvPr>
        </p:nvSpPr>
        <p:spPr>
          <a:xfrm>
            <a:off x="228600" y="129575"/>
            <a:ext cx="868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Articles: Ethics of CRISPR</a:t>
            </a:r>
            <a:endParaRPr b="1" dirty="0"/>
          </a:p>
        </p:txBody>
      </p:sp>
      <p:pic>
        <p:nvPicPr>
          <p:cNvPr id="462" name="Google Shape;462;p63"/>
          <p:cNvPicPr preferRelativeResize="0"/>
          <p:nvPr/>
        </p:nvPicPr>
        <p:blipFill>
          <a:blip r:embed="rId3">
            <a:alphaModFix/>
          </a:blip>
          <a:stretch>
            <a:fillRect/>
          </a:stretch>
        </p:blipFill>
        <p:spPr>
          <a:xfrm>
            <a:off x="424430" y="989475"/>
            <a:ext cx="2286000" cy="1495425"/>
          </a:xfrm>
          <a:prstGeom prst="rect">
            <a:avLst/>
          </a:prstGeom>
          <a:noFill/>
          <a:ln>
            <a:noFill/>
          </a:ln>
        </p:spPr>
      </p:pic>
      <p:pic>
        <p:nvPicPr>
          <p:cNvPr id="463" name="Google Shape;463;p63"/>
          <p:cNvPicPr preferRelativeResize="0"/>
          <p:nvPr/>
        </p:nvPicPr>
        <p:blipFill>
          <a:blip r:embed="rId4">
            <a:alphaModFix/>
          </a:blip>
          <a:stretch>
            <a:fillRect/>
          </a:stretch>
        </p:blipFill>
        <p:spPr>
          <a:xfrm>
            <a:off x="4198127" y="989475"/>
            <a:ext cx="2286000" cy="1521569"/>
          </a:xfrm>
          <a:prstGeom prst="rect">
            <a:avLst/>
          </a:prstGeom>
          <a:noFill/>
          <a:ln>
            <a:noFill/>
          </a:ln>
        </p:spPr>
      </p:pic>
      <p:pic>
        <p:nvPicPr>
          <p:cNvPr id="464" name="Google Shape;464;p63"/>
          <p:cNvPicPr preferRelativeResize="0"/>
          <p:nvPr/>
        </p:nvPicPr>
        <p:blipFill>
          <a:blip r:embed="rId5">
            <a:alphaModFix/>
          </a:blip>
          <a:stretch>
            <a:fillRect/>
          </a:stretch>
        </p:blipFill>
        <p:spPr>
          <a:xfrm>
            <a:off x="392754" y="2929800"/>
            <a:ext cx="2746675" cy="1377374"/>
          </a:xfrm>
          <a:prstGeom prst="rect">
            <a:avLst/>
          </a:prstGeom>
          <a:noFill/>
          <a:ln>
            <a:noFill/>
          </a:ln>
        </p:spPr>
      </p:pic>
      <p:pic>
        <p:nvPicPr>
          <p:cNvPr id="465" name="Google Shape;465;p63"/>
          <p:cNvPicPr preferRelativeResize="0"/>
          <p:nvPr/>
        </p:nvPicPr>
        <p:blipFill>
          <a:blip r:embed="rId6">
            <a:alphaModFix/>
          </a:blip>
          <a:stretch>
            <a:fillRect/>
          </a:stretch>
        </p:blipFill>
        <p:spPr>
          <a:xfrm>
            <a:off x="4258714" y="2920507"/>
            <a:ext cx="2286000" cy="1495893"/>
          </a:xfrm>
          <a:prstGeom prst="rect">
            <a:avLst/>
          </a:prstGeom>
          <a:noFill/>
          <a:ln>
            <a:noFill/>
          </a:ln>
        </p:spPr>
      </p:pic>
      <p:sp>
        <p:nvSpPr>
          <p:cNvPr id="466" name="Google Shape;466;p63"/>
          <p:cNvSpPr txBox="1"/>
          <p:nvPr/>
        </p:nvSpPr>
        <p:spPr>
          <a:xfrm>
            <a:off x="325642" y="2415663"/>
            <a:ext cx="2880900" cy="44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dirty="0">
                <a:solidFill>
                  <a:schemeClr val="dk1"/>
                </a:solidFill>
              </a:rPr>
              <a:t>Treating Sickle Cell Disease</a:t>
            </a:r>
            <a:endParaRPr sz="1600" dirty="0">
              <a:solidFill>
                <a:schemeClr val="dk1"/>
              </a:solidFill>
            </a:endParaRPr>
          </a:p>
        </p:txBody>
      </p:sp>
      <p:sp>
        <p:nvSpPr>
          <p:cNvPr id="467" name="Google Shape;467;p63"/>
          <p:cNvSpPr txBox="1"/>
          <p:nvPr/>
        </p:nvSpPr>
        <p:spPr>
          <a:xfrm>
            <a:off x="4057114" y="2475607"/>
            <a:ext cx="2689200" cy="44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dirty="0">
                <a:solidFill>
                  <a:schemeClr val="dk1"/>
                </a:solidFill>
              </a:rPr>
              <a:t>Preventing Cystic Fibrosis</a:t>
            </a:r>
            <a:endParaRPr sz="1600" dirty="0">
              <a:solidFill>
                <a:schemeClr val="dk1"/>
              </a:solidFill>
            </a:endParaRPr>
          </a:p>
        </p:txBody>
      </p:sp>
      <p:sp>
        <p:nvSpPr>
          <p:cNvPr id="468" name="Google Shape;468;p63"/>
          <p:cNvSpPr txBox="1"/>
          <p:nvPr/>
        </p:nvSpPr>
        <p:spPr>
          <a:xfrm>
            <a:off x="943878" y="4376411"/>
            <a:ext cx="1644426" cy="44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dirty="0">
                <a:solidFill>
                  <a:schemeClr val="dk1"/>
                </a:solidFill>
              </a:rPr>
              <a:t>Fighting Malaria</a:t>
            </a:r>
            <a:endParaRPr sz="1600" dirty="0">
              <a:solidFill>
                <a:schemeClr val="dk1"/>
              </a:solidFill>
            </a:endParaRPr>
          </a:p>
        </p:txBody>
      </p:sp>
      <p:sp>
        <p:nvSpPr>
          <p:cNvPr id="469" name="Google Shape;469;p63"/>
          <p:cNvSpPr txBox="1"/>
          <p:nvPr/>
        </p:nvSpPr>
        <p:spPr>
          <a:xfrm>
            <a:off x="4198127" y="4406639"/>
            <a:ext cx="2452200" cy="44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dirty="0">
                <a:solidFill>
                  <a:schemeClr val="dk1"/>
                </a:solidFill>
              </a:rPr>
              <a:t>Disease-Resistant Rice</a:t>
            </a:r>
            <a:endParaRPr sz="1600" dirty="0">
              <a:solidFill>
                <a:schemeClr val="dk1"/>
              </a:solidFill>
            </a:endParaRPr>
          </a:p>
        </p:txBody>
      </p:sp>
      <p:sp>
        <p:nvSpPr>
          <p:cNvPr id="11" name="Google Shape;477;p64">
            <a:extLst>
              <a:ext uri="{FF2B5EF4-FFF2-40B4-BE49-F238E27FC236}">
                <a16:creationId xmlns:a16="http://schemas.microsoft.com/office/drawing/2014/main" id="{A3EE7238-0352-6E46-828C-4E4DEEFD765C}"/>
              </a:ext>
            </a:extLst>
          </p:cNvPr>
          <p:cNvSpPr txBox="1"/>
          <p:nvPr/>
        </p:nvSpPr>
        <p:spPr>
          <a:xfrm>
            <a:off x="7110208" y="4342739"/>
            <a:ext cx="2179827"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Image credits: Patient: </a:t>
            </a:r>
            <a:r>
              <a:rPr lang="en" sz="1000" dirty="0">
                <a:solidFill>
                  <a:schemeClr val="dk1"/>
                </a:solidFill>
              </a:rPr>
              <a:t>tiverylucky/Shutterstock.com; Rice field: Soichiro/Shutterstock.com</a:t>
            </a:r>
            <a:endParaRPr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grpSp>
        <p:nvGrpSpPr>
          <p:cNvPr id="2" name="Group 1">
            <a:extLst>
              <a:ext uri="{FF2B5EF4-FFF2-40B4-BE49-F238E27FC236}">
                <a16:creationId xmlns:a16="http://schemas.microsoft.com/office/drawing/2014/main" id="{94085035-F6C1-7A48-9941-B4CA5A151F08}"/>
              </a:ext>
            </a:extLst>
          </p:cNvPr>
          <p:cNvGrpSpPr/>
          <p:nvPr/>
        </p:nvGrpSpPr>
        <p:grpSpPr>
          <a:xfrm>
            <a:off x="1682086" y="1046479"/>
            <a:ext cx="5779827" cy="3794151"/>
            <a:chOff x="915612" y="148374"/>
            <a:chExt cx="7072887" cy="4712577"/>
          </a:xfrm>
        </p:grpSpPr>
        <p:pic>
          <p:nvPicPr>
            <p:cNvPr id="483" name="Google Shape;483;p65"/>
            <p:cNvPicPr preferRelativeResize="0"/>
            <p:nvPr/>
          </p:nvPicPr>
          <p:blipFill>
            <a:blip r:embed="rId3">
              <a:alphaModFix/>
            </a:blip>
            <a:stretch>
              <a:fillRect/>
            </a:stretch>
          </p:blipFill>
          <p:spPr>
            <a:xfrm>
              <a:off x="4462525" y="2509058"/>
              <a:ext cx="3525974" cy="2351893"/>
            </a:xfrm>
            <a:prstGeom prst="rect">
              <a:avLst/>
            </a:prstGeom>
            <a:noFill/>
            <a:ln>
              <a:noFill/>
            </a:ln>
          </p:spPr>
        </p:pic>
        <p:pic>
          <p:nvPicPr>
            <p:cNvPr id="484" name="Google Shape;484;p65"/>
            <p:cNvPicPr preferRelativeResize="0"/>
            <p:nvPr/>
          </p:nvPicPr>
          <p:blipFill>
            <a:blip r:embed="rId4">
              <a:alphaModFix/>
            </a:blip>
            <a:stretch>
              <a:fillRect/>
            </a:stretch>
          </p:blipFill>
          <p:spPr>
            <a:xfrm>
              <a:off x="946450" y="2482618"/>
              <a:ext cx="3527843" cy="2355033"/>
            </a:xfrm>
            <a:prstGeom prst="rect">
              <a:avLst/>
            </a:prstGeom>
            <a:noFill/>
            <a:ln>
              <a:noFill/>
            </a:ln>
          </p:spPr>
        </p:pic>
        <p:pic>
          <p:nvPicPr>
            <p:cNvPr id="485" name="Google Shape;485;p65"/>
            <p:cNvPicPr preferRelativeResize="0"/>
            <p:nvPr/>
          </p:nvPicPr>
          <p:blipFill>
            <a:blip r:embed="rId5">
              <a:alphaModFix/>
            </a:blip>
            <a:stretch>
              <a:fillRect/>
            </a:stretch>
          </p:blipFill>
          <p:spPr>
            <a:xfrm>
              <a:off x="4443450" y="152400"/>
              <a:ext cx="3525975" cy="2644778"/>
            </a:xfrm>
            <a:prstGeom prst="rect">
              <a:avLst/>
            </a:prstGeom>
            <a:noFill/>
            <a:ln>
              <a:noFill/>
            </a:ln>
          </p:spPr>
        </p:pic>
        <p:pic>
          <p:nvPicPr>
            <p:cNvPr id="486" name="Google Shape;486;p65"/>
            <p:cNvPicPr preferRelativeResize="0"/>
            <p:nvPr/>
          </p:nvPicPr>
          <p:blipFill>
            <a:blip r:embed="rId6">
              <a:alphaModFix/>
            </a:blip>
            <a:stretch>
              <a:fillRect/>
            </a:stretch>
          </p:blipFill>
          <p:spPr>
            <a:xfrm>
              <a:off x="915612" y="148375"/>
              <a:ext cx="3527842" cy="2351903"/>
            </a:xfrm>
            <a:prstGeom prst="rect">
              <a:avLst/>
            </a:prstGeom>
            <a:noFill/>
            <a:ln>
              <a:noFill/>
            </a:ln>
          </p:spPr>
        </p:pic>
        <p:sp>
          <p:nvSpPr>
            <p:cNvPr id="487" name="Google Shape;487;p65"/>
            <p:cNvSpPr txBox="1"/>
            <p:nvPr/>
          </p:nvSpPr>
          <p:spPr>
            <a:xfrm>
              <a:off x="1880825" y="2100000"/>
              <a:ext cx="5450700" cy="1095900"/>
            </a:xfrm>
            <a:prstGeom prst="rect">
              <a:avLst/>
            </a:prstGeom>
            <a:solidFill>
              <a:srgbClr val="FFD6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dirty="0">
                  <a:solidFill>
                    <a:srgbClr val="000000"/>
                  </a:solidFill>
                </a:rPr>
                <a:t>Under </a:t>
              </a:r>
              <a:r>
                <a:rPr lang="en" sz="2000" b="1" dirty="0"/>
                <a:t>W</a:t>
              </a:r>
              <a:r>
                <a:rPr lang="en" sz="2000" b="1" dirty="0">
                  <a:solidFill>
                    <a:srgbClr val="000000"/>
                  </a:solidFill>
                </a:rPr>
                <a:t>hat </a:t>
              </a:r>
              <a:r>
                <a:rPr lang="en" sz="2000" b="1" dirty="0"/>
                <a:t>C</a:t>
              </a:r>
              <a:r>
                <a:rPr lang="en" sz="2000" b="1" dirty="0">
                  <a:solidFill>
                    <a:srgbClr val="000000"/>
                  </a:solidFill>
                </a:rPr>
                <a:t>ircumstances </a:t>
              </a:r>
              <a:r>
                <a:rPr lang="en" sz="2000" b="1" dirty="0"/>
                <a:t>S</a:t>
              </a:r>
              <a:r>
                <a:rPr lang="en" sz="2000" b="1" dirty="0">
                  <a:solidFill>
                    <a:srgbClr val="000000"/>
                  </a:solidFill>
                </a:rPr>
                <a:t>hould CRISPR </a:t>
              </a:r>
              <a:r>
                <a:rPr lang="en" sz="2000" b="1" dirty="0"/>
                <a:t>B</a:t>
              </a:r>
              <a:r>
                <a:rPr lang="en" sz="2000" b="1" dirty="0">
                  <a:solidFill>
                    <a:srgbClr val="000000"/>
                  </a:solidFill>
                </a:rPr>
                <a:t>e </a:t>
              </a:r>
              <a:r>
                <a:rPr lang="en" sz="2000" b="1" dirty="0"/>
                <a:t>U</a:t>
              </a:r>
              <a:r>
                <a:rPr lang="en" sz="2000" b="1" dirty="0">
                  <a:solidFill>
                    <a:srgbClr val="000000"/>
                  </a:solidFill>
                </a:rPr>
                <a:t>sed?</a:t>
              </a:r>
              <a:endParaRPr sz="2000" b="1" dirty="0">
                <a:solidFill>
                  <a:srgbClr val="000000"/>
                </a:solidFill>
              </a:endParaRPr>
            </a:p>
          </p:txBody>
        </p:sp>
      </p:grpSp>
      <p:sp>
        <p:nvSpPr>
          <p:cNvPr id="489" name="Google Shape;489;p65"/>
          <p:cNvSpPr txBox="1">
            <a:spLocks noGrp="1"/>
          </p:cNvSpPr>
          <p:nvPr>
            <p:ph type="title"/>
          </p:nvPr>
        </p:nvSpPr>
        <p:spPr>
          <a:xfrm>
            <a:off x="74690" y="119995"/>
            <a:ext cx="410542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Using CRISPR</a:t>
            </a:r>
            <a:endParaRPr b="1" dirty="0"/>
          </a:p>
        </p:txBody>
      </p:sp>
      <p:sp>
        <p:nvSpPr>
          <p:cNvPr id="9" name="Google Shape;498;p66">
            <a:extLst>
              <a:ext uri="{FF2B5EF4-FFF2-40B4-BE49-F238E27FC236}">
                <a16:creationId xmlns:a16="http://schemas.microsoft.com/office/drawing/2014/main" id="{4A0CFA41-9E99-1342-A053-9345BA388EE7}"/>
              </a:ext>
            </a:extLst>
          </p:cNvPr>
          <p:cNvSpPr txBox="1"/>
          <p:nvPr/>
        </p:nvSpPr>
        <p:spPr>
          <a:xfrm>
            <a:off x="7436714" y="3539113"/>
            <a:ext cx="1760725" cy="11093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Image credits: Patient: </a:t>
            </a:r>
            <a:r>
              <a:rPr lang="en" sz="900" dirty="0">
                <a:solidFill>
                  <a:schemeClr val="dk1"/>
                </a:solidFill>
              </a:rPr>
              <a:t>tiverylucky/Shutterstock.com; Mosquito: nechaevkon/Shutterstock.com; </a:t>
            </a:r>
            <a:endParaRPr sz="900" dirty="0">
              <a:solidFill>
                <a:schemeClr val="dk1"/>
              </a:solidFill>
            </a:endParaRPr>
          </a:p>
          <a:p>
            <a:pPr marL="0" lvl="0" indent="0" algn="l" rtl="0">
              <a:spcBef>
                <a:spcPts val="0"/>
              </a:spcBef>
              <a:spcAft>
                <a:spcPts val="0"/>
              </a:spcAft>
              <a:buNone/>
            </a:pPr>
            <a:r>
              <a:rPr lang="en" sz="900" dirty="0">
                <a:solidFill>
                  <a:schemeClr val="dk1"/>
                </a:solidFill>
              </a:rPr>
              <a:t>Hand on grain: GrooveZ/Shutterstock.com; Babies: sirtravelalot/Shutterstock.com</a:t>
            </a:r>
            <a:endParaRPr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6"/>
          <p:cNvSpPr txBox="1">
            <a:spLocks noGrp="1"/>
          </p:cNvSpPr>
          <p:nvPr>
            <p:ph type="title"/>
          </p:nvPr>
        </p:nvSpPr>
        <p:spPr>
          <a:xfrm>
            <a:off x="115150" y="150829"/>
            <a:ext cx="5716690" cy="67508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Treating Sickle Cell Disease</a:t>
            </a:r>
            <a:endParaRPr b="1" dirty="0"/>
          </a:p>
        </p:txBody>
      </p:sp>
      <p:sp>
        <p:nvSpPr>
          <p:cNvPr id="496" name="Google Shape;496;p66"/>
          <p:cNvSpPr txBox="1">
            <a:spLocks noGrp="1"/>
          </p:cNvSpPr>
          <p:nvPr>
            <p:ph type="body" idx="1"/>
          </p:nvPr>
        </p:nvSpPr>
        <p:spPr>
          <a:xfrm>
            <a:off x="109800" y="974675"/>
            <a:ext cx="8924400" cy="1521900"/>
          </a:xfrm>
          <a:prstGeom prst="rect">
            <a:avLst/>
          </a:prstGeom>
        </p:spPr>
        <p:txBody>
          <a:bodyPr spcFirstLastPara="1" wrap="square" lIns="91425" tIns="91425" rIns="91425" bIns="91425" anchor="t" anchorCtr="0">
            <a:noAutofit/>
          </a:bodyPr>
          <a:lstStyle/>
          <a:p>
            <a:pPr marL="88900" lvl="0" indent="0" algn="l" rtl="0">
              <a:spcBef>
                <a:spcPts val="0"/>
              </a:spcBef>
              <a:spcAft>
                <a:spcPts val="0"/>
              </a:spcAft>
              <a:buClr>
                <a:srgbClr val="000000"/>
              </a:buClr>
              <a:buSzPct val="80000"/>
              <a:buNone/>
            </a:pPr>
            <a:r>
              <a:rPr lang="en" sz="2200" b="1" dirty="0">
                <a:solidFill>
                  <a:srgbClr val="000000"/>
                </a:solidFill>
              </a:rPr>
              <a:t>Should CRISPR be used to treat humans with diseases?</a:t>
            </a:r>
          </a:p>
          <a:p>
            <a:pPr marL="352425" lvl="0" indent="-263525" algn="l" rtl="0">
              <a:spcBef>
                <a:spcPts val="0"/>
              </a:spcBef>
              <a:spcAft>
                <a:spcPts val="0"/>
              </a:spcAft>
              <a:buClr>
                <a:srgbClr val="000000"/>
              </a:buClr>
              <a:buSzPct val="80000"/>
              <a:buChar char="●"/>
            </a:pPr>
            <a:r>
              <a:rPr lang="en" sz="2200" dirty="0">
                <a:solidFill>
                  <a:srgbClr val="000000"/>
                </a:solidFill>
              </a:rPr>
              <a:t>What is the biggest risk?</a:t>
            </a:r>
            <a:endParaRPr sz="2200" dirty="0">
              <a:solidFill>
                <a:srgbClr val="000000"/>
              </a:solidFill>
            </a:endParaRPr>
          </a:p>
          <a:p>
            <a:pPr marL="352425" lvl="0" indent="-263525" algn="l" rtl="0">
              <a:spcBef>
                <a:spcPts val="0"/>
              </a:spcBef>
              <a:spcAft>
                <a:spcPts val="0"/>
              </a:spcAft>
              <a:buClr>
                <a:srgbClr val="000000"/>
              </a:buClr>
              <a:buSzPct val="80000"/>
              <a:buChar char="●"/>
            </a:pPr>
            <a:r>
              <a:rPr lang="en" sz="2200" dirty="0">
                <a:solidFill>
                  <a:srgbClr val="000000"/>
                </a:solidFill>
              </a:rPr>
              <a:t>What is the biggest benefit?</a:t>
            </a:r>
            <a:endParaRPr sz="2200" dirty="0">
              <a:solidFill>
                <a:srgbClr val="000000"/>
              </a:solidFill>
            </a:endParaRPr>
          </a:p>
          <a:p>
            <a:pPr marL="352425" lvl="0" indent="-263525" algn="l" rtl="0">
              <a:spcBef>
                <a:spcPts val="0"/>
              </a:spcBef>
              <a:spcAft>
                <a:spcPts val="0"/>
              </a:spcAft>
              <a:buClr>
                <a:srgbClr val="000000"/>
              </a:buClr>
              <a:buSzPct val="80000"/>
              <a:buChar char="●"/>
            </a:pPr>
            <a:r>
              <a:rPr lang="en" sz="2200" dirty="0">
                <a:solidFill>
                  <a:srgbClr val="000000"/>
                </a:solidFill>
              </a:rPr>
              <a:t>Do the risks outweigh the benefits, or do the benefits outweigh </a:t>
            </a:r>
            <a:br>
              <a:rPr lang="en" sz="2200" dirty="0">
                <a:solidFill>
                  <a:srgbClr val="000000"/>
                </a:solidFill>
              </a:rPr>
            </a:br>
            <a:r>
              <a:rPr lang="en" sz="2200" dirty="0">
                <a:solidFill>
                  <a:srgbClr val="000000"/>
                </a:solidFill>
              </a:rPr>
              <a:t>the risks?</a:t>
            </a:r>
            <a:endParaRPr sz="2200" dirty="0">
              <a:solidFill>
                <a:srgbClr val="000000"/>
              </a:solidFill>
            </a:endParaRPr>
          </a:p>
        </p:txBody>
      </p:sp>
      <p:pic>
        <p:nvPicPr>
          <p:cNvPr id="497" name="Google Shape;497;p66"/>
          <p:cNvPicPr preferRelativeResize="0"/>
          <p:nvPr/>
        </p:nvPicPr>
        <p:blipFill>
          <a:blip r:embed="rId3">
            <a:alphaModFix/>
          </a:blip>
          <a:stretch>
            <a:fillRect/>
          </a:stretch>
        </p:blipFill>
        <p:spPr>
          <a:xfrm>
            <a:off x="1152939" y="3180521"/>
            <a:ext cx="2908801" cy="1720925"/>
          </a:xfrm>
          <a:prstGeom prst="rect">
            <a:avLst/>
          </a:prstGeom>
          <a:noFill/>
          <a:ln>
            <a:noFill/>
          </a:ln>
        </p:spPr>
      </p:pic>
      <p:pic>
        <p:nvPicPr>
          <p:cNvPr id="498" name="Google Shape;498;p66"/>
          <p:cNvPicPr preferRelativeResize="0"/>
          <p:nvPr/>
        </p:nvPicPr>
        <p:blipFill>
          <a:blip r:embed="rId4">
            <a:alphaModFix/>
          </a:blip>
          <a:stretch>
            <a:fillRect/>
          </a:stretch>
        </p:blipFill>
        <p:spPr>
          <a:xfrm>
            <a:off x="4800600" y="3180521"/>
            <a:ext cx="3042503" cy="1720926"/>
          </a:xfrm>
          <a:prstGeom prst="rect">
            <a:avLst/>
          </a:prstGeom>
          <a:noFill/>
          <a:ln>
            <a:noFill/>
          </a:ln>
        </p:spPr>
      </p:pic>
      <p:sp>
        <p:nvSpPr>
          <p:cNvPr id="6" name="Google Shape;508;p67">
            <a:extLst>
              <a:ext uri="{FF2B5EF4-FFF2-40B4-BE49-F238E27FC236}">
                <a16:creationId xmlns:a16="http://schemas.microsoft.com/office/drawing/2014/main" id="{02F9066A-2936-204A-A386-16AB22DC6BD3}"/>
              </a:ext>
            </a:extLst>
          </p:cNvPr>
          <p:cNvSpPr txBox="1"/>
          <p:nvPr/>
        </p:nvSpPr>
        <p:spPr>
          <a:xfrm>
            <a:off x="8070574" y="3965713"/>
            <a:ext cx="1073426" cy="83634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Image credits: Patient with mask: </a:t>
            </a:r>
            <a:r>
              <a:rPr lang="en" sz="800" dirty="0">
                <a:solidFill>
                  <a:schemeClr val="dk1"/>
                </a:solidFill>
              </a:rPr>
              <a:t>tiverylucky/Shutterstock.com; Patient in bed: Thaiview/Shutterstock.com</a:t>
            </a:r>
            <a:endParaRPr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7"/>
          <p:cNvSpPr txBox="1">
            <a:spLocks noGrp="1"/>
          </p:cNvSpPr>
          <p:nvPr>
            <p:ph type="title"/>
          </p:nvPr>
        </p:nvSpPr>
        <p:spPr>
          <a:xfrm>
            <a:off x="235500" y="182879"/>
            <a:ext cx="5586180" cy="7257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Preventing Cystic Fibrosis</a:t>
            </a:r>
            <a:endParaRPr b="1" dirty="0"/>
          </a:p>
        </p:txBody>
      </p:sp>
      <p:sp>
        <p:nvSpPr>
          <p:cNvPr id="505" name="Google Shape;505;p67"/>
          <p:cNvSpPr txBox="1">
            <a:spLocks noGrp="1"/>
          </p:cNvSpPr>
          <p:nvPr>
            <p:ph type="body" idx="1"/>
          </p:nvPr>
        </p:nvSpPr>
        <p:spPr>
          <a:xfrm>
            <a:off x="151050" y="965650"/>
            <a:ext cx="8841900" cy="1824626"/>
          </a:xfrm>
          <a:prstGeom prst="rect">
            <a:avLst/>
          </a:prstGeom>
        </p:spPr>
        <p:txBody>
          <a:bodyPr spcFirstLastPara="1" wrap="square" lIns="91425" tIns="91425" rIns="91425" bIns="91425" anchor="t" anchorCtr="0">
            <a:noAutofit/>
          </a:bodyPr>
          <a:lstStyle/>
          <a:p>
            <a:pPr marL="101600" lvl="0" indent="0" algn="l" rtl="0">
              <a:spcBef>
                <a:spcPts val="0"/>
              </a:spcBef>
              <a:spcAft>
                <a:spcPts val="0"/>
              </a:spcAft>
              <a:buClr>
                <a:srgbClr val="000000"/>
              </a:buClr>
              <a:buSzPct val="80000"/>
              <a:buNone/>
            </a:pPr>
            <a:r>
              <a:rPr lang="en" sz="2000" b="1" dirty="0">
                <a:solidFill>
                  <a:srgbClr val="000000"/>
                </a:solidFill>
              </a:rPr>
              <a:t>Should CRISPR be used to edit genes in embryos, sperm, or eggs?</a:t>
            </a:r>
          </a:p>
          <a:p>
            <a:pPr marL="352425" lvl="0" indent="-250825" algn="l" rtl="0">
              <a:spcBef>
                <a:spcPts val="0"/>
              </a:spcBef>
              <a:spcAft>
                <a:spcPts val="0"/>
              </a:spcAft>
              <a:buClr>
                <a:srgbClr val="000000"/>
              </a:buClr>
              <a:buSzPct val="80000"/>
              <a:buChar char="●"/>
            </a:pPr>
            <a:r>
              <a:rPr lang="en" sz="2000" dirty="0">
                <a:solidFill>
                  <a:srgbClr val="000000"/>
                </a:solidFill>
              </a:rPr>
              <a:t>What is the biggest risk?</a:t>
            </a:r>
            <a:endParaRPr sz="2000" dirty="0">
              <a:solidFill>
                <a:srgbClr val="000000"/>
              </a:solidFill>
            </a:endParaRPr>
          </a:p>
          <a:p>
            <a:pPr marL="352425" lvl="0" indent="-250825" algn="l" rtl="0">
              <a:spcBef>
                <a:spcPts val="0"/>
              </a:spcBef>
              <a:spcAft>
                <a:spcPts val="0"/>
              </a:spcAft>
              <a:buClr>
                <a:srgbClr val="000000"/>
              </a:buClr>
              <a:buSzPct val="80000"/>
              <a:buChar char="●"/>
            </a:pPr>
            <a:r>
              <a:rPr lang="en" sz="2000" dirty="0">
                <a:solidFill>
                  <a:srgbClr val="000000"/>
                </a:solidFill>
              </a:rPr>
              <a:t>What is the biggest benefit?</a:t>
            </a:r>
            <a:endParaRPr sz="2000" dirty="0">
              <a:solidFill>
                <a:srgbClr val="000000"/>
              </a:solidFill>
            </a:endParaRPr>
          </a:p>
          <a:p>
            <a:pPr marL="352425" lvl="0" indent="-250825" algn="l" rtl="0">
              <a:spcBef>
                <a:spcPts val="0"/>
              </a:spcBef>
              <a:spcAft>
                <a:spcPts val="0"/>
              </a:spcAft>
              <a:buClr>
                <a:srgbClr val="000000"/>
              </a:buClr>
              <a:buSzPct val="80000"/>
              <a:buChar char="●"/>
            </a:pPr>
            <a:r>
              <a:rPr lang="en" sz="2000" dirty="0">
                <a:solidFill>
                  <a:srgbClr val="000000"/>
                </a:solidFill>
              </a:rPr>
              <a:t>Do the risks outweigh the benefits, or do the benefits outweigh </a:t>
            </a:r>
            <a:br>
              <a:rPr lang="en" sz="2000" dirty="0">
                <a:solidFill>
                  <a:srgbClr val="000000"/>
                </a:solidFill>
              </a:rPr>
            </a:br>
            <a:r>
              <a:rPr lang="en" sz="2000" dirty="0">
                <a:solidFill>
                  <a:srgbClr val="000000"/>
                </a:solidFill>
              </a:rPr>
              <a:t>the risks?</a:t>
            </a:r>
            <a:endParaRPr sz="2000" dirty="0">
              <a:solidFill>
                <a:srgbClr val="000000"/>
              </a:solidFill>
            </a:endParaRPr>
          </a:p>
        </p:txBody>
      </p:sp>
      <p:pic>
        <p:nvPicPr>
          <p:cNvPr id="507" name="Google Shape;507;p67"/>
          <p:cNvPicPr preferRelativeResize="0"/>
          <p:nvPr/>
        </p:nvPicPr>
        <p:blipFill>
          <a:blip r:embed="rId3">
            <a:alphaModFix/>
          </a:blip>
          <a:stretch>
            <a:fillRect/>
          </a:stretch>
        </p:blipFill>
        <p:spPr>
          <a:xfrm>
            <a:off x="1461052" y="2852530"/>
            <a:ext cx="2688246" cy="2008420"/>
          </a:xfrm>
          <a:prstGeom prst="rect">
            <a:avLst/>
          </a:prstGeom>
          <a:noFill/>
          <a:ln>
            <a:noFill/>
          </a:ln>
        </p:spPr>
      </p:pic>
      <p:pic>
        <p:nvPicPr>
          <p:cNvPr id="508" name="Google Shape;508;p67"/>
          <p:cNvPicPr preferRelativeResize="0"/>
          <p:nvPr/>
        </p:nvPicPr>
        <p:blipFill>
          <a:blip r:embed="rId4">
            <a:alphaModFix/>
          </a:blip>
          <a:stretch>
            <a:fillRect/>
          </a:stretch>
        </p:blipFill>
        <p:spPr>
          <a:xfrm>
            <a:off x="4492487" y="2852530"/>
            <a:ext cx="3328569" cy="2008420"/>
          </a:xfrm>
          <a:prstGeom prst="rect">
            <a:avLst/>
          </a:prstGeom>
          <a:noFill/>
          <a:ln>
            <a:noFill/>
          </a:ln>
        </p:spPr>
      </p:pic>
      <p:sp>
        <p:nvSpPr>
          <p:cNvPr id="6" name="Google Shape;519;p68">
            <a:extLst>
              <a:ext uri="{FF2B5EF4-FFF2-40B4-BE49-F238E27FC236}">
                <a16:creationId xmlns:a16="http://schemas.microsoft.com/office/drawing/2014/main" id="{49201EB8-DB10-8442-A0E1-CDA6FE91370F}"/>
              </a:ext>
            </a:extLst>
          </p:cNvPr>
          <p:cNvSpPr txBox="1"/>
          <p:nvPr/>
        </p:nvSpPr>
        <p:spPr>
          <a:xfrm>
            <a:off x="8019839" y="3949857"/>
            <a:ext cx="1124161" cy="9110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Image credits: H</a:t>
            </a:r>
            <a:r>
              <a:rPr lang="en" sz="800" dirty="0">
                <a:solidFill>
                  <a:schemeClr val="dk1"/>
                </a:solidFill>
              </a:rPr>
              <a:t>uman egg cells: 895Studio/Shutterstock.com;</a:t>
            </a:r>
            <a:r>
              <a:rPr lang="en" sz="800" dirty="0"/>
              <a:t> B</a:t>
            </a:r>
            <a:r>
              <a:rPr lang="en" sz="800" dirty="0">
                <a:solidFill>
                  <a:schemeClr val="dk1"/>
                </a:solidFill>
              </a:rPr>
              <a:t>abies: sirtravelalot/Shutterstock.com</a:t>
            </a:r>
            <a:endParaRPr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8"/>
          <p:cNvSpPr txBox="1">
            <a:spLocks noGrp="1"/>
          </p:cNvSpPr>
          <p:nvPr>
            <p:ph type="title"/>
          </p:nvPr>
        </p:nvSpPr>
        <p:spPr>
          <a:xfrm>
            <a:off x="235500" y="139149"/>
            <a:ext cx="5596340" cy="7785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t>Fighting Malaria</a:t>
            </a:r>
            <a:endParaRPr sz="2700" b="1" dirty="0"/>
          </a:p>
        </p:txBody>
      </p:sp>
      <p:sp>
        <p:nvSpPr>
          <p:cNvPr id="515" name="Google Shape;515;p68"/>
          <p:cNvSpPr txBox="1">
            <a:spLocks noGrp="1"/>
          </p:cNvSpPr>
          <p:nvPr>
            <p:ph type="body" idx="1"/>
          </p:nvPr>
        </p:nvSpPr>
        <p:spPr>
          <a:xfrm>
            <a:off x="235500" y="1008005"/>
            <a:ext cx="8520600" cy="2411055"/>
          </a:xfrm>
          <a:prstGeom prst="rect">
            <a:avLst/>
          </a:prstGeom>
        </p:spPr>
        <p:txBody>
          <a:bodyPr spcFirstLastPara="1" wrap="square" lIns="91425" tIns="91425" rIns="91425" bIns="91425" anchor="t" anchorCtr="0">
            <a:noAutofit/>
          </a:bodyPr>
          <a:lstStyle/>
          <a:p>
            <a:pPr marL="88900" lvl="0" indent="0" algn="l" rtl="0">
              <a:spcBef>
                <a:spcPts val="0"/>
              </a:spcBef>
              <a:spcAft>
                <a:spcPts val="0"/>
              </a:spcAft>
              <a:buClr>
                <a:srgbClr val="000000"/>
              </a:buClr>
              <a:buSzPct val="80000"/>
              <a:buNone/>
            </a:pPr>
            <a:r>
              <a:rPr lang="en" sz="2000" b="1" dirty="0">
                <a:solidFill>
                  <a:srgbClr val="000000"/>
                </a:solidFill>
              </a:rPr>
              <a:t>Should CRISPR be used to edit genes in insects to prevent the spread of disease?</a:t>
            </a:r>
          </a:p>
          <a:p>
            <a:pPr marL="352425" lvl="0" indent="-263525" algn="l" rtl="0">
              <a:spcBef>
                <a:spcPts val="0"/>
              </a:spcBef>
              <a:spcAft>
                <a:spcPts val="0"/>
              </a:spcAft>
              <a:buClr>
                <a:srgbClr val="000000"/>
              </a:buClr>
              <a:buSzPct val="80000"/>
              <a:buChar char="●"/>
            </a:pPr>
            <a:r>
              <a:rPr lang="en" sz="2000" dirty="0">
                <a:solidFill>
                  <a:srgbClr val="000000"/>
                </a:solidFill>
              </a:rPr>
              <a:t>What is the biggest risk?</a:t>
            </a:r>
            <a:endParaRPr sz="2000" dirty="0">
              <a:solidFill>
                <a:srgbClr val="000000"/>
              </a:solidFill>
            </a:endParaRPr>
          </a:p>
          <a:p>
            <a:pPr marL="352425" lvl="0" indent="-263525" algn="l" rtl="0">
              <a:spcBef>
                <a:spcPts val="0"/>
              </a:spcBef>
              <a:spcAft>
                <a:spcPts val="0"/>
              </a:spcAft>
              <a:buClr>
                <a:srgbClr val="000000"/>
              </a:buClr>
              <a:buSzPct val="80000"/>
              <a:buChar char="●"/>
            </a:pPr>
            <a:r>
              <a:rPr lang="en" sz="2000" dirty="0">
                <a:solidFill>
                  <a:srgbClr val="000000"/>
                </a:solidFill>
              </a:rPr>
              <a:t>What is the biggest benefit?</a:t>
            </a:r>
            <a:endParaRPr sz="2000" dirty="0">
              <a:solidFill>
                <a:srgbClr val="000000"/>
              </a:solidFill>
            </a:endParaRPr>
          </a:p>
          <a:p>
            <a:pPr marL="352425" lvl="0" indent="-263525" algn="l" rtl="0">
              <a:spcBef>
                <a:spcPts val="0"/>
              </a:spcBef>
              <a:spcAft>
                <a:spcPts val="0"/>
              </a:spcAft>
              <a:buClr>
                <a:srgbClr val="000000"/>
              </a:buClr>
              <a:buSzPct val="80000"/>
              <a:buChar char="●"/>
            </a:pPr>
            <a:r>
              <a:rPr lang="en" sz="2000" dirty="0">
                <a:solidFill>
                  <a:srgbClr val="000000"/>
                </a:solidFill>
              </a:rPr>
              <a:t>Do the risks outweigh the benefits, or do the benefits outweigh the risks?</a:t>
            </a:r>
            <a:endParaRPr sz="2000" dirty="0">
              <a:solidFill>
                <a:srgbClr val="000000"/>
              </a:solidFill>
            </a:endParaRPr>
          </a:p>
        </p:txBody>
      </p:sp>
      <p:pic>
        <p:nvPicPr>
          <p:cNvPr id="516" name="Google Shape;516;p68"/>
          <p:cNvPicPr preferRelativeResize="0"/>
          <p:nvPr/>
        </p:nvPicPr>
        <p:blipFill>
          <a:blip r:embed="rId3">
            <a:alphaModFix/>
          </a:blip>
          <a:stretch>
            <a:fillRect/>
          </a:stretch>
        </p:blipFill>
        <p:spPr>
          <a:xfrm>
            <a:off x="1740530" y="3159459"/>
            <a:ext cx="2244400" cy="1735651"/>
          </a:xfrm>
          <a:prstGeom prst="rect">
            <a:avLst/>
          </a:prstGeom>
          <a:noFill/>
          <a:ln>
            <a:noFill/>
          </a:ln>
        </p:spPr>
      </p:pic>
      <p:pic>
        <p:nvPicPr>
          <p:cNvPr id="517" name="Google Shape;517;p68"/>
          <p:cNvPicPr preferRelativeResize="0"/>
          <p:nvPr/>
        </p:nvPicPr>
        <p:blipFill>
          <a:blip r:embed="rId4">
            <a:alphaModFix/>
          </a:blip>
          <a:stretch>
            <a:fillRect/>
          </a:stretch>
        </p:blipFill>
        <p:spPr>
          <a:xfrm>
            <a:off x="4570038" y="3159459"/>
            <a:ext cx="2695466" cy="1735650"/>
          </a:xfrm>
          <a:prstGeom prst="rect">
            <a:avLst/>
          </a:prstGeom>
          <a:noFill/>
          <a:ln>
            <a:noFill/>
          </a:ln>
        </p:spPr>
      </p:pic>
      <p:sp>
        <p:nvSpPr>
          <p:cNvPr id="6" name="Google Shape;529;p69">
            <a:extLst>
              <a:ext uri="{FF2B5EF4-FFF2-40B4-BE49-F238E27FC236}">
                <a16:creationId xmlns:a16="http://schemas.microsoft.com/office/drawing/2014/main" id="{C117A7BA-CA53-A944-9F92-DC40CA5126A6}"/>
              </a:ext>
            </a:extLst>
          </p:cNvPr>
          <p:cNvSpPr txBox="1"/>
          <p:nvPr/>
        </p:nvSpPr>
        <p:spPr>
          <a:xfrm>
            <a:off x="7971183" y="3945835"/>
            <a:ext cx="1032546" cy="9492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t>Image credits: M</a:t>
            </a:r>
            <a:r>
              <a:rPr lang="en" sz="800" dirty="0">
                <a:solidFill>
                  <a:schemeClr val="dk1"/>
                </a:solidFill>
              </a:rPr>
              <a:t>osquito: nechaevkon/Shutterstock.com; Tse tse fly: Jaco Visser/Shutterstock.com</a:t>
            </a:r>
            <a:endParaRPr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Disease-Resistant Rice</a:t>
            </a:r>
            <a:endParaRPr b="1" dirty="0"/>
          </a:p>
        </p:txBody>
      </p:sp>
      <p:sp>
        <p:nvSpPr>
          <p:cNvPr id="524" name="Google Shape;524;p69"/>
          <p:cNvSpPr txBox="1">
            <a:spLocks noGrp="1"/>
          </p:cNvSpPr>
          <p:nvPr>
            <p:ph type="body" idx="1"/>
          </p:nvPr>
        </p:nvSpPr>
        <p:spPr>
          <a:xfrm>
            <a:off x="169655" y="986434"/>
            <a:ext cx="8520600" cy="1582383"/>
          </a:xfrm>
          <a:prstGeom prst="rect">
            <a:avLst/>
          </a:prstGeom>
        </p:spPr>
        <p:txBody>
          <a:bodyPr spcFirstLastPara="1" wrap="square" lIns="91425" tIns="91425" rIns="91425" bIns="91425" anchor="t" anchorCtr="0">
            <a:noAutofit/>
          </a:bodyPr>
          <a:lstStyle/>
          <a:p>
            <a:pPr marL="88900" lvl="0" indent="0" algn="l" rtl="0">
              <a:spcBef>
                <a:spcPts val="0"/>
              </a:spcBef>
              <a:spcAft>
                <a:spcPts val="0"/>
              </a:spcAft>
              <a:buClr>
                <a:srgbClr val="000000"/>
              </a:buClr>
              <a:buSzPct val="80000"/>
              <a:buNone/>
            </a:pPr>
            <a:r>
              <a:rPr lang="en" sz="2200" b="1" dirty="0">
                <a:solidFill>
                  <a:srgbClr val="000000"/>
                </a:solidFill>
              </a:rPr>
              <a:t>Should CRISPR be used to change the genes of crop plants?</a:t>
            </a:r>
          </a:p>
          <a:p>
            <a:pPr marL="352425" lvl="0" indent="-263525" algn="l" rtl="0">
              <a:spcBef>
                <a:spcPts val="0"/>
              </a:spcBef>
              <a:spcAft>
                <a:spcPts val="0"/>
              </a:spcAft>
              <a:buClr>
                <a:srgbClr val="000000"/>
              </a:buClr>
              <a:buSzPct val="80000"/>
              <a:buChar char="●"/>
            </a:pPr>
            <a:r>
              <a:rPr lang="en" sz="2200" dirty="0">
                <a:solidFill>
                  <a:srgbClr val="000000"/>
                </a:solidFill>
              </a:rPr>
              <a:t>What is the biggest risk?</a:t>
            </a:r>
            <a:endParaRPr sz="2200" dirty="0">
              <a:solidFill>
                <a:srgbClr val="000000"/>
              </a:solidFill>
            </a:endParaRPr>
          </a:p>
          <a:p>
            <a:pPr marL="352425" lvl="0" indent="-263525" algn="l" rtl="0">
              <a:spcBef>
                <a:spcPts val="0"/>
              </a:spcBef>
              <a:spcAft>
                <a:spcPts val="0"/>
              </a:spcAft>
              <a:buClr>
                <a:srgbClr val="000000"/>
              </a:buClr>
              <a:buSzPct val="80000"/>
              <a:buChar char="●"/>
            </a:pPr>
            <a:r>
              <a:rPr lang="en" sz="2200" dirty="0">
                <a:solidFill>
                  <a:srgbClr val="000000"/>
                </a:solidFill>
              </a:rPr>
              <a:t>What is the biggest benefit?</a:t>
            </a:r>
            <a:endParaRPr sz="2200" dirty="0">
              <a:solidFill>
                <a:srgbClr val="000000"/>
              </a:solidFill>
            </a:endParaRPr>
          </a:p>
          <a:p>
            <a:pPr marL="352425" lvl="0" indent="-263525" algn="l" rtl="0">
              <a:spcBef>
                <a:spcPts val="0"/>
              </a:spcBef>
              <a:spcAft>
                <a:spcPts val="0"/>
              </a:spcAft>
              <a:buClr>
                <a:srgbClr val="000000"/>
              </a:buClr>
              <a:buSzPct val="80000"/>
              <a:buChar char="●"/>
            </a:pPr>
            <a:r>
              <a:rPr lang="en" sz="2200" dirty="0">
                <a:solidFill>
                  <a:srgbClr val="000000"/>
                </a:solidFill>
              </a:rPr>
              <a:t>Do the risks outweigh the benefits, or do the benefits outweigh the risks?</a:t>
            </a:r>
            <a:endParaRPr sz="2200" dirty="0">
              <a:solidFill>
                <a:srgbClr val="000000"/>
              </a:solidFill>
            </a:endParaRPr>
          </a:p>
        </p:txBody>
      </p:sp>
      <p:pic>
        <p:nvPicPr>
          <p:cNvPr id="526" name="Google Shape;526;p69"/>
          <p:cNvPicPr preferRelativeResize="0"/>
          <p:nvPr/>
        </p:nvPicPr>
        <p:blipFill>
          <a:blip r:embed="rId3">
            <a:alphaModFix/>
          </a:blip>
          <a:stretch>
            <a:fillRect/>
          </a:stretch>
        </p:blipFill>
        <p:spPr>
          <a:xfrm>
            <a:off x="2144102" y="3070460"/>
            <a:ext cx="2581904" cy="1717370"/>
          </a:xfrm>
          <a:prstGeom prst="rect">
            <a:avLst/>
          </a:prstGeom>
          <a:noFill/>
          <a:ln>
            <a:noFill/>
          </a:ln>
        </p:spPr>
      </p:pic>
      <p:pic>
        <p:nvPicPr>
          <p:cNvPr id="527" name="Google Shape;527;p69"/>
          <p:cNvPicPr preferRelativeResize="0"/>
          <p:nvPr/>
        </p:nvPicPr>
        <p:blipFill>
          <a:blip r:embed="rId4">
            <a:alphaModFix/>
          </a:blip>
          <a:stretch>
            <a:fillRect/>
          </a:stretch>
        </p:blipFill>
        <p:spPr>
          <a:xfrm>
            <a:off x="4995512" y="3070459"/>
            <a:ext cx="2768746" cy="1717371"/>
          </a:xfrm>
          <a:prstGeom prst="rect">
            <a:avLst/>
          </a:prstGeom>
          <a:noFill/>
          <a:ln>
            <a:noFill/>
          </a:ln>
        </p:spPr>
      </p:pic>
      <p:sp>
        <p:nvSpPr>
          <p:cNvPr id="6" name="Google Shape;540;p70">
            <a:extLst>
              <a:ext uri="{FF2B5EF4-FFF2-40B4-BE49-F238E27FC236}">
                <a16:creationId xmlns:a16="http://schemas.microsoft.com/office/drawing/2014/main" id="{D9058F0B-D12C-E444-A2A0-287CA7EDF43A}"/>
              </a:ext>
            </a:extLst>
          </p:cNvPr>
          <p:cNvSpPr txBox="1"/>
          <p:nvPr/>
        </p:nvSpPr>
        <p:spPr>
          <a:xfrm>
            <a:off x="8033764" y="3774521"/>
            <a:ext cx="1110236"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Image credits:</a:t>
            </a:r>
            <a:r>
              <a:rPr lang="en" sz="900" dirty="0">
                <a:solidFill>
                  <a:schemeClr val="dk1"/>
                </a:solidFill>
              </a:rPr>
              <a:t> Hand on grain: GrooveZ/Shutterstock.com; Rice field: Soichiro/Shutterstock.com</a:t>
            </a:r>
            <a:endParaRPr sz="9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48122d-ec55-4189-9cbe-d53dc3843007">
      <Terms xmlns="http://schemas.microsoft.com/office/infopath/2007/PartnerControls"/>
    </lcf76f155ced4ddcb4097134ff3c332f>
    <TaxCatchAll xmlns="13f48632-dcb1-426f-8624-1859787f979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760EFF98BFE4086CEE42C0DA5066B" ma:contentTypeVersion="12" ma:contentTypeDescription="Create a new document." ma:contentTypeScope="" ma:versionID="c858ae8f9727c8bfe2de620cd63ce44b">
  <xsd:schema xmlns:xsd="http://www.w3.org/2001/XMLSchema" xmlns:xs="http://www.w3.org/2001/XMLSchema" xmlns:p="http://schemas.microsoft.com/office/2006/metadata/properties" xmlns:ns2="2548122d-ec55-4189-9cbe-d53dc3843007" xmlns:ns3="13f48632-dcb1-426f-8624-1859787f9793" targetNamespace="http://schemas.microsoft.com/office/2006/metadata/properties" ma:root="true" ma:fieldsID="9677600b44c4633e8bd491e008f08ff7" ns2:_="" ns3:_="">
    <xsd:import namespace="2548122d-ec55-4189-9cbe-d53dc3843007"/>
    <xsd:import namespace="13f48632-dcb1-426f-8624-1859787f979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48122d-ec55-4189-9cbe-d53dc38430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0125745-0e32-42f1-8626-e88137ca393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f48632-dcb1-426f-8624-1859787f979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cd7f269-6589-4a08-9625-6f5b9d3ba486}" ma:internalName="TaxCatchAll" ma:showField="CatchAllData" ma:web="13f48632-dcb1-426f-8624-1859787f9793">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9BF056-9F13-437B-AF3D-B0DB65ADAF25}">
  <ds:schemaRefs>
    <ds:schemaRef ds:uri="http://schemas.microsoft.com/sharepoint/v3/contenttype/forms"/>
  </ds:schemaRefs>
</ds:datastoreItem>
</file>

<file path=customXml/itemProps2.xml><?xml version="1.0" encoding="utf-8"?>
<ds:datastoreItem xmlns:ds="http://schemas.openxmlformats.org/officeDocument/2006/customXml" ds:itemID="{B617B2E7-C40D-4083-B3C8-433BD0E166B2}">
  <ds:schemaRefs>
    <ds:schemaRef ds:uri="http://schemas.microsoft.com/office/2006/metadata/properties"/>
    <ds:schemaRef ds:uri="http://schemas.microsoft.com/office/infopath/2007/PartnerControls"/>
    <ds:schemaRef ds:uri="2548122d-ec55-4189-9cbe-d53dc3843007"/>
    <ds:schemaRef ds:uri="13f48632-dcb1-426f-8624-1859787f9793"/>
  </ds:schemaRefs>
</ds:datastoreItem>
</file>

<file path=customXml/itemProps3.xml><?xml version="1.0" encoding="utf-8"?>
<ds:datastoreItem xmlns:ds="http://schemas.openxmlformats.org/officeDocument/2006/customXml" ds:itemID="{56F18F2C-1C42-4AB0-8504-A3BCCB1CCA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48122d-ec55-4189-9cbe-d53dc3843007"/>
    <ds:schemaRef ds:uri="13f48632-dcb1-426f-8624-1859787f97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1372</TotalTime>
  <Words>813</Words>
  <Application>Microsoft Macintosh PowerPoint</Application>
  <PresentationFormat>On-screen Show (16:9)</PresentationFormat>
  <Paragraphs>59</Paragraphs>
  <Slides>9</Slides>
  <Notes>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9</vt:i4>
      </vt:variant>
    </vt:vector>
  </HeadingPairs>
  <TitlesOfParts>
    <vt:vector size="11" baseType="lpstr">
      <vt:lpstr>Arial</vt:lpstr>
      <vt:lpstr>Simple Light</vt:lpstr>
      <vt:lpstr>The Power of CRISPR</vt:lpstr>
      <vt:lpstr>Limited License to Modify</vt:lpstr>
      <vt:lpstr>Article: Sickle Cell Disease: Discussion Questions</vt:lpstr>
      <vt:lpstr>Articles: Ethics of CRISPR</vt:lpstr>
      <vt:lpstr>Using CRISPR</vt:lpstr>
      <vt:lpstr>Treating Sickle Cell Disease</vt:lpstr>
      <vt:lpstr>Preventing Cystic Fibrosis</vt:lpstr>
      <vt:lpstr>Fighting Malaria</vt:lpstr>
      <vt:lpstr>Disease-Resistant Rice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CRISPR</dc:title>
  <cp:lastModifiedBy>Hethyr</cp:lastModifiedBy>
  <cp:revision>22</cp:revision>
  <dcterms:modified xsi:type="dcterms:W3CDTF">2023-04-07T18:51:32Z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0x010100490760EFF98BFE4086CEE42C0DA5066B</vt:lpwstr>
  </property>
</Properties>
</file>